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29/03/2018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29/03/2018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29/03/2018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29/03/2018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29/03/2018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29/03/2018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29/03/2018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29/03/2018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29/03/2018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9.jpe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scotland.gov.uk/resource/0042/00423979.pdf"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hyperlink" Target="http://www.legislation.gov.uk/asp/2014/8/part/1/enacted" TargetMode="External"/><Relationship Id="rId9" Type="http://schemas.openxmlformats.org/officeDocument/2006/relationships/slide" Target="slide6.xml"/><Relationship Id="rId1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gov.scot/Resource/0049/00497048.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12.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hyperlink" Target="http://www.gov.scot/Resource/0039/00395179.pdf" TargetMode="External"/><Relationship Id="rId9" Type="http://schemas.openxmlformats.org/officeDocument/2006/relationships/slide" Target="slide6.xml"/><Relationship Id="rId14"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hyperlink" Target="http://www.gov.scot/Topics/People/Young-People/families/rights" TargetMode="Externa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image" Target="../media/image2.jpeg"/><Relationship Id="rId2" Type="http://schemas.openxmlformats.org/officeDocument/2006/relationships/slide" Target="slide2.xml"/><Relationship Id="rId16" Type="http://schemas.openxmlformats.org/officeDocument/2006/relationships/hyperlink" Target="http://www.legislation.gov.uk/asp/2014/8/contents/enacted" TargetMode="Externa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hyperlink" Target="http://www.ohchr.org/Documents/ProfessionalInterest/crc.pdf" TargetMode="Externa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ohchr.org/EN/ProfessionalInterest/Pages/CoreInstruments.aspx"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hyperlink" Target="http://www.un.org/en/documents/udhr/" TargetMode="External"/><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slide" Target="slide6.xml"/><Relationship Id="rId5" Type="http://schemas.openxmlformats.org/officeDocument/2006/relationships/hyperlink" Target="http://www.ohchr.org/EN/HRBodies/CRC/Pages/CRCIndex.aspx"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ohchr.org/Documents/ProfessionalInterest/crc.pdf" TargetMode="External"/><Relationship Id="rId9" Type="http://schemas.openxmlformats.org/officeDocument/2006/relationships/slide" Target="slide4.xml"/><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image" Target="../media/image5.jpeg"/><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notesSlide" Target="../notesSlides/notesSlide1.xml"/><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6.xml"/><Relationship Id="rId5" Type="http://schemas.openxmlformats.org/officeDocument/2006/relationships/hyperlink" Target="http://www.coe.int/en/web/turin-european-social-charter"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echr.coe.int/Documents/Convention_ENG.pdf" TargetMode="External"/><Relationship Id="rId9" Type="http://schemas.openxmlformats.org/officeDocument/2006/relationships/slide" Target="slide4.xml"/><Relationship Id="rId14"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hyperlink" Target="http://www.snaprights.info/wp-content/uploads/2016/01/SNAPpdfWeb.pdf" TargetMode="Externa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6.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scotland.gov.uk/Resource/0039/00392997.pdf"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Doc/282927/0085645.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8.jpe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cypcs.org.uk/" TargetMode="External"/><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lumMod val="20000"/>
              <a:lumOff val="80000"/>
            </a:schemeClr>
          </a:solidFill>
        </p:spPr>
        <p:txBody>
          <a:bodyPr>
            <a:normAutofit fontScale="90000"/>
          </a:bodyPr>
          <a:lstStyle/>
          <a:p>
            <a:pPr algn="ctr"/>
            <a:r>
              <a:rPr lang="en-GB" sz="5400" b="1" dirty="0" smtClean="0">
                <a:solidFill>
                  <a:schemeClr val="tx1"/>
                </a:solidFill>
              </a:rPr>
              <a:t>Introducing children’s rights</a:t>
            </a:r>
            <a:r>
              <a:rPr lang="en-GB" sz="6600" b="1" dirty="0" smtClean="0">
                <a:solidFill>
                  <a:schemeClr val="tx1"/>
                </a:solidFill>
              </a:rPr>
              <a:t> </a:t>
            </a:r>
            <a:endParaRPr lang="en-GB" sz="6600" dirty="0">
              <a:solidFill>
                <a:schemeClr val="tx1"/>
              </a:solidFill>
            </a:endParaRPr>
          </a:p>
        </p:txBody>
      </p:sp>
      <p:sp>
        <p:nvSpPr>
          <p:cNvPr id="3" name="Subtitle 2"/>
          <p:cNvSpPr>
            <a:spLocks noGrp="1"/>
          </p:cNvSpPr>
          <p:nvPr>
            <p:ph type="subTitle" idx="1"/>
          </p:nvPr>
        </p:nvSpPr>
        <p:spPr>
          <a:xfrm>
            <a:off x="1375409" y="3886200"/>
            <a:ext cx="6400800" cy="1752600"/>
          </a:xfrm>
        </p:spPr>
        <p:txBody>
          <a:bodyPr/>
          <a:lstStyle/>
          <a:p>
            <a:r>
              <a:rPr lang="en-GB" b="1" dirty="0" smtClean="0">
                <a:solidFill>
                  <a:schemeClr val="tx1"/>
                </a:solidFill>
              </a:rPr>
              <a:t>A ten-minute training tool</a:t>
            </a:r>
          </a:p>
          <a:p>
            <a:endParaRPr lang="en-GB" b="1" dirty="0">
              <a:solidFill>
                <a:schemeClr val="bg1"/>
              </a:solidFill>
            </a:endParaRPr>
          </a:p>
          <a:p>
            <a:r>
              <a:rPr lang="en-GB" b="1" dirty="0" smtClean="0">
                <a:solidFill>
                  <a:schemeClr val="bg1"/>
                </a:solidFill>
                <a:hlinkClick r:id="" action="ppaction://hlinkshowjump?jump=nextslide"/>
              </a:rPr>
              <a:t>Start course</a:t>
            </a:r>
            <a:endParaRPr lang="en-GB" dirty="0">
              <a:solidFill>
                <a:schemeClr val="bg1"/>
              </a:solidFill>
            </a:endParaRPr>
          </a:p>
        </p:txBody>
      </p:sp>
    </p:spTree>
    <p:extLst>
      <p:ext uri="{BB962C8B-B14F-4D97-AF65-F5344CB8AC3E}">
        <p14:creationId xmlns:p14="http://schemas.microsoft.com/office/powerpoint/2010/main" val="6303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a:t>
            </a:r>
            <a:r>
              <a:rPr lang="en-GB" sz="1400" dirty="0" smtClean="0"/>
              <a:t>in statute key </a:t>
            </a:r>
            <a:r>
              <a:rPr lang="en-GB" sz="1400" dirty="0"/>
              <a:t>elements </a:t>
            </a:r>
            <a:r>
              <a:rPr lang="en-GB" sz="1400" dirty="0" smtClean="0"/>
              <a:t>of </a:t>
            </a:r>
            <a:r>
              <a:rPr lang="en-GB" sz="1400" u="sng" dirty="0">
                <a:hlinkClick r:id="rId2"/>
              </a:rPr>
              <a:t>Getting It Right for Every </a:t>
            </a:r>
            <a:r>
              <a:rPr lang="en-GB" sz="1400" u="sng" dirty="0" smtClean="0">
                <a:hlinkClick r:id="rId2"/>
              </a:rPr>
              <a:t>Child</a:t>
            </a:r>
            <a:r>
              <a:rPr lang="en-GB" sz="1400" dirty="0" smtClean="0"/>
              <a:t>. GIRFEC is </a:t>
            </a:r>
            <a:r>
              <a:rPr lang="en-GB" sz="1400" dirty="0"/>
              <a:t>Scotland’s national approach to improving the wellbeing of </a:t>
            </a:r>
            <a:r>
              <a:rPr lang="en-GB" sz="1400" dirty="0" smtClean="0"/>
              <a:t>children, </a:t>
            </a:r>
            <a:r>
              <a:rPr lang="en-GB" sz="1400" dirty="0"/>
              <a:t>and was built up from the UNCRC. Amongst its most important principles are: </a:t>
            </a:r>
          </a:p>
          <a:p>
            <a:pPr marL="465750" indent="-285750">
              <a:spcBef>
                <a:spcPts val="0"/>
              </a:spcBef>
              <a:buFont typeface="Wingdings" panose="05000000000000000000" pitchFamily="2" charset="2"/>
              <a:buChar char="§"/>
            </a:pPr>
            <a:r>
              <a:rPr lang="en-GB" sz="1400" dirty="0"/>
              <a:t>p</a:t>
            </a:r>
            <a:r>
              <a:rPr lang="en-GB" sz="1400" dirty="0" smtClean="0"/>
              <a:t>utting </a:t>
            </a:r>
            <a:r>
              <a:rPr lang="en-GB" sz="1400" dirty="0"/>
              <a:t>the best interests of the child at the heart of </a:t>
            </a:r>
            <a:r>
              <a:rPr lang="en-GB" sz="1400" dirty="0" smtClean="0"/>
              <a:t>decision-making</a:t>
            </a: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64508" y="782167"/>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Both ‘rights’ and ‘wellbeing’? Why are we using two different frameworks in </a:t>
            </a:r>
            <a:r>
              <a:rPr lang="en-GB" sz="1400" b="1" i="1" dirty="0" smtClean="0">
                <a:solidFill>
                  <a:schemeClr val="accent2"/>
                </a:solidFill>
              </a:rPr>
              <a:t/>
            </a:r>
            <a:br>
              <a:rPr lang="en-GB" sz="1400" b="1" i="1" dirty="0" smtClean="0">
                <a:solidFill>
                  <a:schemeClr val="accent2"/>
                </a:solidFill>
              </a:rPr>
            </a:br>
            <a:r>
              <a:rPr lang="en-GB" sz="1400" b="1" i="1" dirty="0" smtClean="0">
                <a:solidFill>
                  <a:schemeClr val="accent2"/>
                </a:solidFill>
              </a:rPr>
              <a:t>developing </a:t>
            </a:r>
            <a:r>
              <a:rPr lang="en-GB" sz="1400" b="1" i="1" dirty="0">
                <a:solidFill>
                  <a:schemeClr val="accent2"/>
                </a:solidFill>
              </a:rPr>
              <a:t>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smtClean="0"/>
              <a:t>taking </a:t>
            </a:r>
            <a:r>
              <a:rPr lang="en-GB" sz="1400" dirty="0"/>
              <a:t>a holistic approach to the wellbeing of a child.</a:t>
            </a:r>
          </a:p>
          <a:p>
            <a:pPr marL="0" indent="0">
              <a:spcBef>
                <a:spcPts val="0"/>
              </a:spcBef>
              <a:spcAft>
                <a:spcPts val="1200"/>
              </a:spcAft>
              <a:buNone/>
            </a:pPr>
            <a:r>
              <a:rPr lang="en-GB" sz="1400" dirty="0" smtClean="0"/>
              <a:t>The </a:t>
            </a:r>
            <a:r>
              <a:rPr lang="en-GB" sz="1400" dirty="0"/>
              <a:t>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a:t>
            </a:r>
            <a:r>
              <a:rPr lang="en-GB" sz="1400" dirty="0" smtClean="0"/>
              <a:t>ive </a:t>
            </a:r>
            <a:r>
              <a:rPr lang="en-GB" sz="1400" dirty="0"/>
              <a:t>better or further effect to the requirements of the UNCRC</a:t>
            </a:r>
          </a:p>
          <a:p>
            <a:pPr marL="360000" lvl="1" indent="-180000">
              <a:spcBef>
                <a:spcPts val="0"/>
              </a:spcBef>
              <a:buFont typeface="Wingdings" pitchFamily="2" charset="2"/>
              <a:buChar char=""/>
            </a:pPr>
            <a:r>
              <a:rPr lang="en-GB" sz="1400" dirty="0"/>
              <a:t>t</a:t>
            </a:r>
            <a:r>
              <a:rPr lang="en-GB" sz="1400" dirty="0" smtClean="0"/>
              <a:t>ake </a:t>
            </a:r>
            <a:r>
              <a:rPr lang="en-GB" sz="1400" dirty="0"/>
              <a:t>account of the relevant views of children of which they are aware </a:t>
            </a:r>
          </a:p>
          <a:p>
            <a:pPr marL="360000" lvl="1" indent="-180000">
              <a:spcBef>
                <a:spcPts val="0"/>
              </a:spcBef>
              <a:spcAft>
                <a:spcPts val="1200"/>
              </a:spcAft>
              <a:buFont typeface="Wingdings" pitchFamily="2" charset="2"/>
              <a:buChar char=""/>
            </a:pPr>
            <a:r>
              <a:rPr lang="en-GB" sz="1400" dirty="0"/>
              <a:t>p</a:t>
            </a:r>
            <a:r>
              <a:rPr lang="en-GB" sz="1400" dirty="0" smtClean="0"/>
              <a:t>romote </a:t>
            </a:r>
            <a:r>
              <a:rPr lang="en-GB" sz="1400" dirty="0"/>
              <a:t>public awareness and understanding of the rights of </a:t>
            </a:r>
            <a:r>
              <a:rPr lang="en-GB" sz="1400" dirty="0" smtClean="0"/>
              <a:t>children.</a:t>
            </a:r>
            <a:endParaRPr lang="en-GB" sz="1400" dirty="0"/>
          </a:p>
          <a:p>
            <a:pPr marL="0" indent="0">
              <a:spcBef>
                <a:spcPts val="0"/>
              </a:spcBef>
              <a:spcAft>
                <a:spcPts val="1200"/>
              </a:spcAft>
              <a:buNone/>
            </a:pPr>
            <a:r>
              <a:rPr lang="en-GB" sz="1400" dirty="0"/>
              <a:t>Our new </a:t>
            </a:r>
            <a:r>
              <a:rPr lang="en-GB" sz="1400" b="1" dirty="0" smtClean="0"/>
              <a:t>Child Rights and Wellbeing Impact Assessment (CRWIA) </a:t>
            </a:r>
            <a:r>
              <a:rPr lang="en-GB" sz="1400" dirty="0" smtClean="0"/>
              <a:t>helps </a:t>
            </a:r>
            <a:r>
              <a:rPr lang="en-US" sz="1400" dirty="0"/>
              <a:t>fulfill the existing UNCRC and the new Ministerial duties under the 2014 Act.</a:t>
            </a:r>
            <a:endParaRPr lang="en-GB" sz="1400" dirty="0"/>
          </a:p>
        </p:txBody>
      </p:sp>
      <p:sp>
        <p:nvSpPr>
          <p:cNvPr id="10" name="TextBox 9"/>
          <p:cNvSpPr txBox="1"/>
          <p:nvPr/>
        </p:nvSpPr>
        <p:spPr>
          <a:xfrm>
            <a:off x="6251785" y="2348880"/>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19: </a:t>
            </a:r>
            <a:r>
              <a:rPr lang="en-GB" sz="1200" dirty="0" smtClean="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Title 1"/>
          <p:cNvSpPr>
            <a:spLocks noGrp="1"/>
          </p:cNvSpPr>
          <p:nvPr>
            <p:ph type="title"/>
          </p:nvPr>
        </p:nvSpPr>
        <p:spPr>
          <a:xfrm>
            <a:off x="457200" y="274638"/>
            <a:ext cx="8229600" cy="446087"/>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19" name="TextBox 18"/>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a:hlinkClick r:id="rId7" action="ppaction://hlinksldjump"/>
              </a:rPr>
              <a:t>Part </a:t>
            </a:r>
            <a:r>
              <a:rPr lang="en-GB" sz="1200" b="1" dirty="0" smtClean="0">
                <a:hlinkClick r:id="rId7"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7"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8" action="ppaction://hlinksldjump"/>
              </a:rPr>
              <a:t>International human </a:t>
            </a:r>
            <a:r>
              <a:rPr lang="en-GB" sz="1000" dirty="0" smtClean="0">
                <a:hlinkClick r:id="rId8"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9"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11" action="ppaction://hlinksldjump"/>
              </a:rPr>
              <a:t>How </a:t>
            </a:r>
            <a:r>
              <a:rPr lang="en-GB" sz="1000" dirty="0">
                <a:hlinkClick r:id="rId11"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2"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The Children and Young People (Scotland) Act </a:t>
            </a:r>
            <a:r>
              <a:rPr lang="en-GB" sz="1000" dirty="0" smtClean="0">
                <a:hlinkClick r:id="rId13"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4"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5" action="ppaction://hlinksldjump"/>
              </a:rPr>
              <a:t>Why do we need CRWIAs</a:t>
            </a:r>
            <a:r>
              <a:rPr lang="en-GB" sz="1000" dirty="0" smtClean="0">
                <a:hlinkClick r:id="rId15"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6" action="ppaction://hlinksldjump"/>
              </a:rPr>
              <a:t>Involving children and young people in </a:t>
            </a:r>
            <a:r>
              <a:rPr lang="en-GB" sz="1000" dirty="0" err="1">
                <a:hlinkClick r:id="rId16" action="ppaction://hlinksldjump"/>
              </a:rPr>
              <a:t>CYPEIF</a:t>
            </a:r>
            <a:r>
              <a:rPr lang="en-GB" sz="1000" dirty="0">
                <a:hlinkClick r:id="rId16" action="ppaction://hlinksldjump"/>
              </a:rPr>
              <a:t>/ALEC funded </a:t>
            </a:r>
            <a:r>
              <a:rPr lang="en-GB" sz="1000" dirty="0" smtClean="0">
                <a:hlinkClick r:id="rId16"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7" action="ppaction://hlinksldjump"/>
              </a:rPr>
              <a:t>Acknowledgements </a:t>
            </a:r>
            <a:endParaRPr lang="en-GB" sz="10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107997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smtClean="0"/>
              <a:t>What is the </a:t>
            </a:r>
            <a:r>
              <a:rPr lang="en-GB" sz="1600" b="1" dirty="0"/>
              <a:t>Child Rights and Wellbeing Impact Assessment (CRWIA</a:t>
            </a:r>
            <a:r>
              <a:rPr lang="en-GB" sz="1600" b="1" dirty="0" smtClean="0"/>
              <a:t>)?</a:t>
            </a:r>
            <a:endParaRPr lang="en-GB" sz="1600" dirty="0"/>
          </a:p>
          <a:p>
            <a:pPr marL="0" indent="0">
              <a:spcBef>
                <a:spcPts val="0"/>
              </a:spcBef>
              <a:spcAft>
                <a:spcPts val="1200"/>
              </a:spcAft>
              <a:buNone/>
            </a:pPr>
            <a:r>
              <a:rPr lang="en-GB" sz="1400" dirty="0" smtClean="0"/>
              <a:t>CRWIA </a:t>
            </a:r>
            <a:r>
              <a:rPr lang="en-GB" sz="1400" dirty="0"/>
              <a:t>is a </a:t>
            </a:r>
            <a:r>
              <a:rPr lang="en-GB" sz="1400" dirty="0" smtClean="0"/>
              <a:t>purpose built </a:t>
            </a:r>
            <a:r>
              <a:rPr lang="en-GB" sz="1400" dirty="0"/>
              <a:t>policy and legislation impact assessment (IA) for specific use by Scottish Government officials. It was launched on 15 June 2015 as part of the implementation strategy for Ministerial duties under Part 1 of the Children and Young People (Scotland) Act 2014</a:t>
            </a:r>
            <a:r>
              <a:rPr lang="en-GB" sz="1400" dirty="0" smtClean="0"/>
              <a:t>.</a:t>
            </a:r>
          </a:p>
          <a:p>
            <a:pPr marL="0" indent="0">
              <a:spcBef>
                <a:spcPts val="0"/>
              </a:spcBef>
              <a:spcAft>
                <a:spcPts val="1200"/>
              </a:spcAft>
              <a:buNone/>
            </a:pPr>
            <a:r>
              <a:rPr lang="en-GB" sz="1400" dirty="0"/>
              <a:t>CRWIA covers individual children, groups of children, and all children up to age 18. It has been developed as an approach, </a:t>
            </a:r>
            <a:r>
              <a:rPr lang="en-GB" sz="1400" dirty="0" smtClean="0"/>
              <a:t>a </a:t>
            </a:r>
            <a:r>
              <a:rPr lang="en-GB" sz="1400" dirty="0"/>
              <a:t>tool and a published output, </a:t>
            </a:r>
            <a:r>
              <a:rPr lang="en-GB" sz="1400" dirty="0" smtClean="0"/>
              <a:t>based on </a:t>
            </a:r>
            <a:r>
              <a:rPr lang="en-GB" sz="1400" dirty="0" err="1" smtClean="0"/>
              <a:t>EQIA</a:t>
            </a:r>
            <a:r>
              <a:rPr lang="en-GB" sz="1400" dirty="0" smtClean="0"/>
              <a:t>. It </a:t>
            </a:r>
            <a:r>
              <a:rPr lang="en-GB" sz="1400" dirty="0"/>
              <a:t>is intended to help us champion the interests of children, as well as challenge us to think about what more we can do to place children and young people at the centre of our policies</a:t>
            </a:r>
            <a:r>
              <a:rPr lang="en-GB" sz="1400" dirty="0" smtClean="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720000"/>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Which </a:t>
            </a:r>
            <a:r>
              <a:rPr lang="en-GB" sz="1400" b="1" i="1" dirty="0">
                <a:solidFill>
                  <a:schemeClr val="accent2"/>
                </a:solidFill>
              </a:rPr>
              <a:t>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64000" y="5039193"/>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41: </a:t>
            </a:r>
            <a:r>
              <a:rPr lang="en-GB" sz="1200" dirty="0" smtClean="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Title 1"/>
          <p:cNvSpPr>
            <a:spLocks noGrp="1"/>
          </p:cNvSpPr>
          <p:nvPr>
            <p:ph type="title"/>
          </p:nvPr>
        </p:nvSpPr>
        <p:spPr>
          <a:xfrm>
            <a:off x="457200" y="274638"/>
            <a:ext cx="8229600" cy="446087"/>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18" name="TextBox 17"/>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Part </a:t>
            </a:r>
            <a:r>
              <a:rPr lang="en-GB" sz="1200" b="1" dirty="0" smtClean="0">
                <a:hlinkClick r:id="rId5"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5"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6" action="ppaction://hlinksldjump"/>
              </a:rPr>
              <a:t>International human </a:t>
            </a:r>
            <a:r>
              <a:rPr lang="en-GB" sz="1000" dirty="0" smtClean="0">
                <a:hlinkClick r:id="rId6"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7"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8"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9" action="ppaction://hlinksldjump"/>
              </a:rPr>
              <a:t>How </a:t>
            </a:r>
            <a:r>
              <a:rPr lang="en-GB" sz="1000" dirty="0">
                <a:hlinkClick r:id="rId9"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1" action="ppaction://hlinksldjump"/>
              </a:rPr>
              <a:t>The Children and Young People (Scotland) Act </a:t>
            </a:r>
            <a:r>
              <a:rPr lang="en-GB" sz="1000" dirty="0" smtClean="0">
                <a:hlinkClick r:id="rId11"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2"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Why do we need CRWIAs</a:t>
            </a:r>
            <a:r>
              <a:rPr lang="en-GB" sz="1000" dirty="0" smtClean="0">
                <a:hlinkClick r:id="rId13"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Involving children and young people in </a:t>
            </a:r>
            <a:r>
              <a:rPr lang="en-GB" sz="1000" dirty="0" err="1">
                <a:hlinkClick r:id="rId14" action="ppaction://hlinksldjump"/>
              </a:rPr>
              <a:t>CYPEIF</a:t>
            </a:r>
            <a:r>
              <a:rPr lang="en-GB" sz="1000" dirty="0">
                <a:hlinkClick r:id="rId14" action="ppaction://hlinksldjump"/>
              </a:rPr>
              <a:t>/ALEC funded </a:t>
            </a:r>
            <a:r>
              <a:rPr lang="en-GB" sz="1000" dirty="0" smtClean="0">
                <a:hlinkClick r:id="rId14"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5" action="ppaction://hlinksldjump"/>
              </a:rPr>
              <a:t>Acknowledgements </a:t>
            </a:r>
            <a:endParaRPr lang="en-GB" sz="1000"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331268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a:t>
            </a:r>
            <a:r>
              <a:rPr lang="en-GB" sz="1400" dirty="0" smtClean="0"/>
              <a:t>children’s rights duties under </a:t>
            </a:r>
            <a:r>
              <a:rPr lang="en-GB" sz="1400" dirty="0"/>
              <a:t>the </a:t>
            </a:r>
            <a:r>
              <a:rPr lang="en-GB" sz="1400" b="1" dirty="0"/>
              <a:t>2014 </a:t>
            </a:r>
            <a:r>
              <a:rPr lang="en-GB" sz="1400" b="1" dirty="0" smtClean="0"/>
              <a:t>Act</a:t>
            </a:r>
            <a:r>
              <a:rPr lang="en-GB" sz="1400" dirty="0"/>
              <a:t> </a:t>
            </a:r>
            <a:r>
              <a:rPr lang="en-GB" sz="1400" dirty="0" smtClean="0"/>
              <a:t>which embeds UNCRC rights in Scottish legislation.</a:t>
            </a:r>
            <a:endParaRPr lang="en-GB" sz="1400" dirty="0"/>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031156"/>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62226" y="2708920"/>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33: </a:t>
            </a:r>
            <a:r>
              <a:rPr lang="en-GB" sz="1200" dirty="0" smtClean="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4" name="TextBox 13"/>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Part </a:t>
            </a:r>
            <a:r>
              <a:rPr lang="en-GB" sz="1200" b="1" dirty="0" smtClean="0">
                <a:hlinkClick r:id="rId5"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5"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6" action="ppaction://hlinksldjump"/>
              </a:rPr>
              <a:t>International human </a:t>
            </a:r>
            <a:r>
              <a:rPr lang="en-GB" sz="1000" dirty="0" smtClean="0">
                <a:hlinkClick r:id="rId6"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7"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8"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9" action="ppaction://hlinksldjump"/>
              </a:rPr>
              <a:t>How </a:t>
            </a:r>
            <a:r>
              <a:rPr lang="en-GB" sz="1000" dirty="0">
                <a:hlinkClick r:id="rId9"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1" action="ppaction://hlinksldjump"/>
              </a:rPr>
              <a:t>The Children and Young People (Scotland) Act </a:t>
            </a:r>
            <a:r>
              <a:rPr lang="en-GB" sz="1000" dirty="0" smtClean="0">
                <a:hlinkClick r:id="rId11"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2"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Why do we need CRWIAs</a:t>
            </a:r>
            <a:r>
              <a:rPr lang="en-GB" sz="1000" dirty="0" smtClean="0">
                <a:hlinkClick r:id="rId13"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Involving children and young people in </a:t>
            </a:r>
            <a:r>
              <a:rPr lang="en-GB" sz="1000" dirty="0" err="1">
                <a:hlinkClick r:id="rId14" action="ppaction://hlinksldjump"/>
              </a:rPr>
              <a:t>CYPEIF</a:t>
            </a:r>
            <a:r>
              <a:rPr lang="en-GB" sz="1000" dirty="0">
                <a:hlinkClick r:id="rId14" action="ppaction://hlinksldjump"/>
              </a:rPr>
              <a:t>/ALEC funded </a:t>
            </a:r>
            <a:r>
              <a:rPr lang="en-GB" sz="1000" dirty="0" smtClean="0">
                <a:hlinkClick r:id="rId14"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5" action="ppaction://hlinksldjump"/>
              </a:rPr>
              <a:t>Acknowledgements </a:t>
            </a:r>
            <a:endParaRPr lang="en-GB" sz="1000"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382391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2756"/>
            <a:ext cx="4320000" cy="1980220"/>
          </a:xfrm>
        </p:spPr>
        <p:txBody>
          <a:bodyPr>
            <a:noAutofit/>
          </a:bodyPr>
          <a:lstStyle/>
          <a:p>
            <a:pPr marL="0" indent="0">
              <a:spcBef>
                <a:spcPts val="0"/>
              </a:spcBef>
              <a:spcAft>
                <a:spcPts val="600"/>
              </a:spcAft>
              <a:buNone/>
            </a:pPr>
            <a:r>
              <a:rPr lang="en-GB" sz="1600" b="1" dirty="0" smtClean="0"/>
              <a:t>Involving children and young people in </a:t>
            </a:r>
            <a:r>
              <a:rPr lang="en-GB" sz="1600" b="1" dirty="0" err="1" smtClean="0"/>
              <a:t>CYPEIF</a:t>
            </a:r>
            <a:r>
              <a:rPr lang="en-GB" sz="1600" b="1" dirty="0" smtClean="0"/>
              <a:t>/ALEC funded work</a:t>
            </a:r>
          </a:p>
          <a:p>
            <a:pPr marL="0" indent="0">
              <a:buNone/>
            </a:pPr>
            <a:r>
              <a:rPr lang="en-GB" sz="1400" dirty="0"/>
              <a:t>Under 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policy and service development and services </a:t>
            </a:r>
            <a:r>
              <a:rPr lang="en-GB" sz="1400" dirty="0" smtClean="0"/>
              <a:t>planning, including grand-funded work.</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484784"/>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70106" y="2719038"/>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12: </a:t>
            </a:r>
            <a:r>
              <a:rPr lang="en-GB" sz="1200" dirty="0" smtClean="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334923"/>
            <a:ext cx="7128000" cy="2708434"/>
          </a:xfrm>
          <a:prstGeom prst="rect">
            <a:avLst/>
          </a:prstGeom>
          <a:noFill/>
        </p:spPr>
        <p:txBody>
          <a:bodyPr wrap="square" rtlCol="0">
            <a:spAutoFit/>
          </a:bodyPr>
          <a:lstStyle/>
          <a:p>
            <a:pPr>
              <a:spcBef>
                <a:spcPts val="600"/>
              </a:spcBef>
              <a:spcAft>
                <a:spcPts val="600"/>
              </a:spcAft>
            </a:pPr>
            <a:endParaRPr lang="en-GB" sz="800" dirty="0" smtClean="0"/>
          </a:p>
          <a:p>
            <a:pPr>
              <a:spcBef>
                <a:spcPts val="600"/>
              </a:spcBef>
              <a:spcAft>
                <a:spcPts val="600"/>
              </a:spcAft>
            </a:pPr>
            <a:r>
              <a:rPr lang="en-GB" sz="1400" dirty="0" smtClean="0"/>
              <a:t>The </a:t>
            </a:r>
            <a:r>
              <a:rPr lang="en-GB" sz="1400" dirty="0"/>
              <a:t>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smtClean="0"/>
              <a:t>Guidance </a:t>
            </a:r>
            <a:r>
              <a:rPr lang="en-GB" sz="1400" dirty="0"/>
              <a:t>on </a:t>
            </a:r>
            <a:r>
              <a:rPr lang="en-GB" sz="1400" dirty="0" smtClean="0"/>
              <a:t>Part 1 of the Act </a:t>
            </a:r>
            <a:r>
              <a:rPr lang="en-GB" sz="1400" dirty="0"/>
              <a:t>will explain in more detail rights based duties and expectations in relation to public </a:t>
            </a:r>
            <a:r>
              <a:rPr lang="en-GB" sz="1400" dirty="0" smtClean="0"/>
              <a:t>authorities (defined in schedule 1) </a:t>
            </a:r>
            <a:r>
              <a:rPr lang="en-GB" sz="1400" dirty="0"/>
              <a:t> </a:t>
            </a:r>
            <a:r>
              <a:rPr lang="en-GB" sz="1400" dirty="0" smtClean="0"/>
              <a:t>and the services they fund, including </a:t>
            </a:r>
            <a:r>
              <a:rPr lang="en-GB" sz="1400" dirty="0"/>
              <a:t>engagement with children and young people.  </a:t>
            </a:r>
          </a:p>
          <a:p>
            <a:pPr>
              <a:spcBef>
                <a:spcPts val="600"/>
              </a:spcBef>
              <a:spcAft>
                <a:spcPts val="600"/>
              </a:spcAft>
            </a:pPr>
            <a:r>
              <a:rPr lang="en-GB" sz="1400" dirty="0"/>
              <a:t>Further information on engagement with children, both use of existing evidence, and undertaking consultation work, is </a:t>
            </a:r>
            <a:r>
              <a:rPr lang="en-GB" sz="1400" dirty="0" smtClean="0"/>
              <a:t>in the </a:t>
            </a:r>
            <a:r>
              <a:rPr lang="en-GB" sz="1400" dirty="0" smtClean="0">
                <a:hlinkClick r:id="rId3"/>
              </a:rPr>
              <a:t>Quick Reference Guide</a:t>
            </a:r>
            <a:r>
              <a:rPr lang="en-GB" sz="1400" b="1" dirty="0" smtClean="0"/>
              <a:t>, </a:t>
            </a:r>
            <a:r>
              <a:rPr lang="en-GB" sz="1400" dirty="0" smtClean="0"/>
              <a:t>which </a:t>
            </a:r>
            <a:r>
              <a:rPr lang="en-GB" sz="1400" dirty="0"/>
              <a:t>also highlights the </a:t>
            </a:r>
            <a:r>
              <a:rPr lang="en-GB" sz="1400" dirty="0" smtClean="0">
                <a:hlinkClick r:id="rId4"/>
              </a:rPr>
              <a:t>Common Core </a:t>
            </a:r>
            <a:r>
              <a:rPr lang="en-GB" sz="1400" dirty="0" smtClean="0"/>
              <a:t>of skills </a:t>
            </a:r>
            <a:r>
              <a:rPr lang="en-GB" sz="1400" dirty="0"/>
              <a:t>and values needed to work with </a:t>
            </a:r>
            <a:r>
              <a:rPr lang="en-GB" sz="1400" dirty="0" smtClean="0"/>
              <a:t>children.</a:t>
            </a:r>
            <a:endParaRPr lang="en-GB" sz="1400" dirty="0"/>
          </a:p>
        </p:txBody>
      </p:sp>
      <p:sp>
        <p:nvSpPr>
          <p:cNvPr id="15" name="Title 1"/>
          <p:cNvSpPr>
            <a:spLocks noGrp="1"/>
          </p:cNvSpPr>
          <p:nvPr>
            <p:ph type="title"/>
          </p:nvPr>
        </p:nvSpPr>
        <p:spPr>
          <a:xfrm>
            <a:off x="457200" y="274638"/>
            <a:ext cx="8229600" cy="561975"/>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19" name="TextBox 18"/>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a:hlinkClick r:id="rId7" action="ppaction://hlinksldjump"/>
              </a:rPr>
              <a:t>Part </a:t>
            </a:r>
            <a:r>
              <a:rPr lang="en-GB" sz="1200" b="1" dirty="0" smtClean="0">
                <a:hlinkClick r:id="rId7"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7"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8" action="ppaction://hlinksldjump"/>
              </a:rPr>
              <a:t>International human </a:t>
            </a:r>
            <a:r>
              <a:rPr lang="en-GB" sz="1000" dirty="0" smtClean="0">
                <a:hlinkClick r:id="rId8"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9"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11" action="ppaction://hlinksldjump"/>
              </a:rPr>
              <a:t>How </a:t>
            </a:r>
            <a:r>
              <a:rPr lang="en-GB" sz="1000" dirty="0">
                <a:hlinkClick r:id="rId11"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2"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The Children and Young People (Scotland) Act </a:t>
            </a:r>
            <a:r>
              <a:rPr lang="en-GB" sz="1000" dirty="0" smtClean="0">
                <a:hlinkClick r:id="rId13"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4"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5" action="ppaction://hlinksldjump"/>
              </a:rPr>
              <a:t>Why do we need CRWIAs</a:t>
            </a:r>
            <a:r>
              <a:rPr lang="en-GB" sz="1000" dirty="0" smtClean="0">
                <a:hlinkClick r:id="rId15"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6" action="ppaction://hlinksldjump"/>
              </a:rPr>
              <a:t>Involving children and young people in </a:t>
            </a:r>
            <a:r>
              <a:rPr lang="en-GB" sz="1000" dirty="0" err="1">
                <a:hlinkClick r:id="rId16" action="ppaction://hlinksldjump"/>
              </a:rPr>
              <a:t>CYPEIF</a:t>
            </a:r>
            <a:r>
              <a:rPr lang="en-GB" sz="1000" dirty="0">
                <a:hlinkClick r:id="rId16" action="ppaction://hlinksldjump"/>
              </a:rPr>
              <a:t>/ALEC funded </a:t>
            </a:r>
            <a:r>
              <a:rPr lang="en-GB" sz="1000" dirty="0" smtClean="0">
                <a:hlinkClick r:id="rId16"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7" action="ppaction://hlinksldjump"/>
              </a:rPr>
              <a:t>Acknowledgements </a:t>
            </a:r>
            <a:endParaRPr lang="en-GB" sz="10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3741845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362"/>
          </a:xfrm>
        </p:spPr>
        <p:txBody>
          <a:bodyPr>
            <a:normAutofit fontScale="90000"/>
          </a:bodyPr>
          <a:lstStyle/>
          <a:p>
            <a:r>
              <a:rPr lang="en-GB" b="1" dirty="0" smtClean="0"/>
              <a:t> </a:t>
            </a:r>
            <a:endParaRPr lang="en-GB" dirty="0"/>
          </a:p>
        </p:txBody>
      </p:sp>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smtClean="0"/>
              <a:t>With thanks to </a:t>
            </a:r>
            <a:r>
              <a:rPr lang="en-GB" sz="1400" dirty="0" err="1" smtClean="0"/>
              <a:t>SCCYP</a:t>
            </a:r>
            <a:r>
              <a:rPr lang="en-GB" sz="1400" dirty="0" smtClean="0"/>
              <a:t> for supplying the cartoon graphics used in this training tool, which are illustrated by Alex Leonard.</a:t>
            </a:r>
          </a:p>
          <a:p>
            <a:pPr marL="0" indent="0">
              <a:buNone/>
            </a:pPr>
            <a:endParaRPr lang="en-GB" sz="1400" dirty="0"/>
          </a:p>
          <a:p>
            <a:pPr marL="0" indent="0">
              <a:buNone/>
            </a:pPr>
            <a:r>
              <a:rPr lang="en-GB" sz="1400" dirty="0" smtClean="0">
                <a:hlinkClick r:id="rId2"/>
              </a:rPr>
              <a:t>Find out more about children’s rights and the CRWIA on the SG website</a:t>
            </a:r>
            <a:endParaRPr lang="en-GB" sz="1400" dirty="0" smtClean="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accent1">
                    <a:lumMod val="75000"/>
                  </a:schemeClr>
                </a:solidFill>
              </a:rPr>
              <a:t>Introducing children’s rights - Acknowledgements</a:t>
            </a:r>
            <a:endParaRPr lang="en-GB" sz="3200" dirty="0">
              <a:solidFill>
                <a:schemeClr val="accent1">
                  <a:lumMod val="75000"/>
                </a:schemeClr>
              </a:solidFill>
            </a:endParaRPr>
          </a:p>
        </p:txBody>
      </p:sp>
      <p:sp>
        <p:nvSpPr>
          <p:cNvPr id="17" name="TextBox 16"/>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Part </a:t>
            </a:r>
            <a:r>
              <a:rPr lang="en-GB" sz="1200" b="1" dirty="0" smtClean="0">
                <a:hlinkClick r:id="rId5"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5"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6" action="ppaction://hlinksldjump"/>
              </a:rPr>
              <a:t>International human </a:t>
            </a:r>
            <a:r>
              <a:rPr lang="en-GB" sz="1000" dirty="0" smtClean="0">
                <a:hlinkClick r:id="rId6"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7"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8"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9" action="ppaction://hlinksldjump"/>
              </a:rPr>
              <a:t>How </a:t>
            </a:r>
            <a:r>
              <a:rPr lang="en-GB" sz="1000" dirty="0">
                <a:hlinkClick r:id="rId9"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1" action="ppaction://hlinksldjump"/>
              </a:rPr>
              <a:t>The Children and Young People (Scotland) Act </a:t>
            </a:r>
            <a:r>
              <a:rPr lang="en-GB" sz="1000" dirty="0" smtClean="0">
                <a:hlinkClick r:id="rId11"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2"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Why do we need CRWIAs</a:t>
            </a:r>
            <a:r>
              <a:rPr lang="en-GB" sz="1000" dirty="0" smtClean="0">
                <a:hlinkClick r:id="rId13"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Involving children and young people in </a:t>
            </a:r>
            <a:r>
              <a:rPr lang="en-GB" sz="1000" dirty="0" err="1">
                <a:hlinkClick r:id="rId14" action="ppaction://hlinksldjump"/>
              </a:rPr>
              <a:t>CYPEIF</a:t>
            </a:r>
            <a:r>
              <a:rPr lang="en-GB" sz="1000" dirty="0">
                <a:hlinkClick r:id="rId14" action="ppaction://hlinksldjump"/>
              </a:rPr>
              <a:t>/ALEC funded </a:t>
            </a:r>
            <a:r>
              <a:rPr lang="en-GB" sz="1000" dirty="0" smtClean="0">
                <a:hlinkClick r:id="rId14"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5" action="ppaction://hlinksldjump"/>
              </a:rPr>
              <a:t>Acknowledgements </a:t>
            </a:r>
            <a:endParaRPr lang="en-GB" sz="1000" dirty="0"/>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83777" y="1375087"/>
            <a:ext cx="22225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7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9351"/>
          </a:xfrm>
        </p:spPr>
        <p:txBody>
          <a:bodyPr>
            <a:normAutofit fontScale="90000"/>
          </a:bodyPr>
          <a:lstStyle/>
          <a:p>
            <a:pPr algn="l"/>
            <a:r>
              <a:rPr lang="en-GB" dirty="0" smtClean="0">
                <a:solidFill>
                  <a:schemeClr val="accent1">
                    <a:lumMod val="75000"/>
                  </a:schemeClr>
                </a:solidFill>
              </a:rPr>
              <a:t>Introducing children’s rights</a:t>
            </a:r>
            <a:endParaRPr lang="en-GB" dirty="0">
              <a:solidFill>
                <a:schemeClr val="accent1">
                  <a:lumMod val="75000"/>
                </a:schemeClr>
              </a:solidFill>
            </a:endParaRP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smtClean="0"/>
              <a:t>Purpose of training</a:t>
            </a:r>
          </a:p>
          <a:p>
            <a:pPr marL="0" indent="0">
              <a:spcBef>
                <a:spcPts val="0"/>
              </a:spcBef>
              <a:spcAft>
                <a:spcPts val="600"/>
              </a:spcAft>
              <a:buNone/>
            </a:pPr>
            <a:r>
              <a:rPr lang="en-GB" sz="1400" dirty="0" smtClean="0"/>
              <a:t>Gaining </a:t>
            </a:r>
            <a:r>
              <a:rPr lang="en-GB" sz="1400" dirty="0"/>
              <a:t>an understanding </a:t>
            </a:r>
            <a:r>
              <a:rPr lang="en-GB" sz="1400" dirty="0" smtClean="0"/>
              <a:t>of </a:t>
            </a:r>
            <a:r>
              <a:rPr lang="en-GB" sz="1400" dirty="0" smtClean="0">
                <a:ea typeface="Verdana" pitchFamily="34" charset="0"/>
                <a:cs typeface="Verdana" pitchFamily="34" charset="0"/>
              </a:rPr>
              <a:t>children’s</a:t>
            </a:r>
            <a:r>
              <a:rPr lang="en-GB" sz="1400" dirty="0" smtClean="0"/>
              <a:t> rights, </a:t>
            </a:r>
            <a:r>
              <a:rPr lang="en-GB" sz="1400" dirty="0"/>
              <a:t>rights frameworks (e.g. UNCRC) and rights-based legislation (e.g. the Children and Young People (Scotland) Act 2014</a:t>
            </a:r>
            <a:r>
              <a:rPr lang="en-GB" sz="1400" dirty="0" smtClean="0"/>
              <a:t>).</a:t>
            </a:r>
          </a:p>
          <a:p>
            <a:pPr marL="0" indent="0">
              <a:spcBef>
                <a:spcPts val="0"/>
              </a:spcBef>
              <a:spcAft>
                <a:spcPts val="600"/>
              </a:spcAft>
              <a:buNone/>
            </a:pPr>
            <a:r>
              <a:rPr lang="en-GB" sz="1400" dirty="0" smtClean="0"/>
              <a:t>A </a:t>
            </a:r>
            <a:r>
              <a:rPr lang="en-GB" sz="1400" b="1" dirty="0">
                <a:solidFill>
                  <a:srgbClr val="FF0000"/>
                </a:solidFill>
              </a:rPr>
              <a:t>‘prior </a:t>
            </a:r>
            <a:r>
              <a:rPr lang="en-GB" sz="1400" b="1" dirty="0" smtClean="0">
                <a:solidFill>
                  <a:srgbClr val="FF0000"/>
                </a:solidFill>
              </a:rPr>
              <a:t>knowledge prompt’</a:t>
            </a:r>
            <a:r>
              <a:rPr lang="en-GB" sz="1400" dirty="0" smtClean="0"/>
              <a:t> </a:t>
            </a:r>
            <a:r>
              <a:rPr lang="en-GB" sz="1400" dirty="0"/>
              <a:t>helps pre-empt the </a:t>
            </a:r>
            <a:r>
              <a:rPr lang="en-GB" sz="1400" dirty="0" smtClean="0"/>
              <a:t>next topic</a:t>
            </a:r>
            <a:r>
              <a:rPr lang="en-GB" sz="1400" dirty="0"/>
              <a:t>, for those able to skip ahead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901718"/>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Part </a:t>
            </a:r>
            <a:r>
              <a:rPr lang="en-GB" sz="1200" b="1" dirty="0" smtClean="0">
                <a:hlinkClick r:id="rId5"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5"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6" action="ppaction://hlinksldjump"/>
              </a:rPr>
              <a:t>International human </a:t>
            </a:r>
            <a:r>
              <a:rPr lang="en-GB" sz="1000" dirty="0" smtClean="0">
                <a:hlinkClick r:id="rId6"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7"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8"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9" action="ppaction://hlinksldjump"/>
              </a:rPr>
              <a:t>How </a:t>
            </a:r>
            <a:r>
              <a:rPr lang="en-GB" sz="1000" dirty="0">
                <a:hlinkClick r:id="rId9"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1" action="ppaction://hlinksldjump"/>
              </a:rPr>
              <a:t>The Children and Young People (Scotland) Act </a:t>
            </a:r>
            <a:r>
              <a:rPr lang="en-GB" sz="1000" dirty="0" smtClean="0">
                <a:hlinkClick r:id="rId11"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2"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Why do we need CRWIAs</a:t>
            </a:r>
            <a:r>
              <a:rPr lang="en-GB" sz="1000" dirty="0" smtClean="0">
                <a:hlinkClick r:id="rId13"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Involving children and young people in </a:t>
            </a:r>
            <a:r>
              <a:rPr lang="en-GB" sz="1000" dirty="0" err="1">
                <a:hlinkClick r:id="rId14" action="ppaction://hlinksldjump"/>
              </a:rPr>
              <a:t>CYPEIF</a:t>
            </a:r>
            <a:r>
              <a:rPr lang="en-GB" sz="1000" dirty="0">
                <a:hlinkClick r:id="rId14" action="ppaction://hlinksldjump"/>
              </a:rPr>
              <a:t>/ALEC funded </a:t>
            </a:r>
            <a:r>
              <a:rPr lang="en-GB" sz="1000" dirty="0" smtClean="0">
                <a:hlinkClick r:id="rId14"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5" action="ppaction://hlinksldjump"/>
              </a:rPr>
              <a:t>Acknowledgements </a:t>
            </a:r>
            <a:endParaRPr lang="en-GB" sz="10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4" name="TextBox 3"/>
          <p:cNvSpPr txBox="1"/>
          <p:nvPr/>
        </p:nvSpPr>
        <p:spPr>
          <a:xfrm>
            <a:off x="6264000" y="2817052"/>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13: </a:t>
            </a:r>
            <a:r>
              <a:rPr lang="en-GB" sz="1200" dirty="0" smtClean="0">
                <a:solidFill>
                  <a:schemeClr val="tx2"/>
                </a:solidFill>
                <a:latin typeface="+mj-lt"/>
              </a:rPr>
              <a:t>You should be able to express yourself freely, while respecting other people’s rights</a:t>
            </a:r>
            <a:endParaRPr lang="en-GB" sz="1200" dirty="0">
              <a:solidFill>
                <a:schemeClr val="tx2"/>
              </a:solidFill>
              <a:latin typeface="+mj-lt"/>
            </a:endParaRP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spTree>
    <p:extLst>
      <p:ext uri="{BB962C8B-B14F-4D97-AF65-F5344CB8AC3E}">
        <p14:creationId xmlns:p14="http://schemas.microsoft.com/office/powerpoint/2010/main" val="423035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2" action="ppaction://hlinksldjump"/>
              </a:rPr>
              <a:t>Purpose</a:t>
            </a:r>
            <a:endParaRPr lang="en-GB" sz="1200" b="1" dirty="0"/>
          </a:p>
          <a:p>
            <a:pPr>
              <a:spcAft>
                <a:spcPts val="300"/>
              </a:spcAft>
            </a:pPr>
            <a:r>
              <a:rPr lang="en-GB" sz="1200" b="1" dirty="0">
                <a:hlinkClick r:id="rId3" action="ppaction://hlinksldjump"/>
              </a:rPr>
              <a:t>Introduction</a:t>
            </a:r>
            <a:endParaRPr lang="en-GB" sz="1200" b="1" dirty="0"/>
          </a:p>
          <a:p>
            <a:pPr>
              <a:spcAft>
                <a:spcPts val="300"/>
              </a:spcAft>
            </a:pPr>
            <a:r>
              <a:rPr lang="en-GB" sz="1200" b="1" dirty="0">
                <a:hlinkClick r:id="rId4" action="ppaction://hlinksldjump"/>
              </a:rPr>
              <a:t>Part </a:t>
            </a:r>
            <a:r>
              <a:rPr lang="en-GB" sz="1200" b="1" dirty="0" smtClean="0">
                <a:hlinkClick r:id="rId4"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4"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5" action="ppaction://hlinksldjump"/>
              </a:rPr>
              <a:t>International human </a:t>
            </a:r>
            <a:r>
              <a:rPr lang="en-GB" sz="1000" dirty="0" smtClean="0">
                <a:hlinkClick r:id="rId5"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6"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7"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8" action="ppaction://hlinksldjump"/>
              </a:rPr>
              <a:t>How </a:t>
            </a:r>
            <a:r>
              <a:rPr lang="en-GB" sz="1000" dirty="0">
                <a:hlinkClick r:id="rId8"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9"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The Children and Young People (Scotland) Act </a:t>
            </a:r>
            <a:r>
              <a:rPr lang="en-GB" sz="1000" dirty="0" smtClean="0">
                <a:hlinkClick r:id="rId10"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1"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2" action="ppaction://hlinksldjump"/>
              </a:rPr>
              <a:t>Why do we need CRWIAs</a:t>
            </a:r>
            <a:r>
              <a:rPr lang="en-GB" sz="1000" dirty="0" smtClean="0">
                <a:hlinkClick r:id="rId12"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Involving children and young people in </a:t>
            </a:r>
            <a:r>
              <a:rPr lang="en-GB" sz="1000" dirty="0" err="1">
                <a:hlinkClick r:id="rId13" action="ppaction://hlinksldjump"/>
              </a:rPr>
              <a:t>CYPEIF</a:t>
            </a:r>
            <a:r>
              <a:rPr lang="en-GB" sz="1000" dirty="0">
                <a:hlinkClick r:id="rId13" action="ppaction://hlinksldjump"/>
              </a:rPr>
              <a:t>/ALEC funded </a:t>
            </a:r>
            <a:r>
              <a:rPr lang="en-GB" sz="1000" dirty="0" smtClean="0">
                <a:hlinkClick r:id="rId13"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4" action="ppaction://hlinksldjump"/>
              </a:rPr>
              <a:t>Acknowledgements </a:t>
            </a:r>
            <a:endParaRPr lang="en-GB" sz="1000" dirty="0"/>
          </a:p>
        </p:txBody>
      </p:sp>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smtClean="0"/>
              <a:t>Introduction</a:t>
            </a:r>
          </a:p>
          <a:p>
            <a:pPr marL="0" indent="0">
              <a:spcBef>
                <a:spcPts val="0"/>
              </a:spcBef>
              <a:spcAft>
                <a:spcPts val="1200"/>
              </a:spcAft>
              <a:buNone/>
            </a:pPr>
            <a:r>
              <a:rPr lang="en-GB" sz="1400" dirty="0" smtClean="0"/>
              <a:t>We </a:t>
            </a:r>
            <a:r>
              <a:rPr lang="en-GB" sz="1400" dirty="0"/>
              <a:t>want Scotland to be the best place in the world for a child to grow up, with opportunities for all in Scotland to flourish.  An integral part of our vision is the recognition of, respect for and promotion of children’s human rights</a:t>
            </a:r>
            <a:r>
              <a:rPr lang="en-GB" sz="1400" dirty="0" smtClean="0"/>
              <a:t>.</a:t>
            </a:r>
            <a:endParaRPr lang="en-GB" sz="1400" dirty="0"/>
          </a:p>
          <a:p>
            <a:pPr marL="0" indent="0">
              <a:spcBef>
                <a:spcPts val="0"/>
              </a:spcBef>
              <a:spcAft>
                <a:spcPts val="1200"/>
              </a:spcAft>
              <a:buNone/>
            </a:pPr>
            <a:r>
              <a:rPr lang="en-GB" sz="1400" dirty="0"/>
              <a:t>The </a:t>
            </a:r>
            <a:r>
              <a:rPr lang="en-GB" sz="1400" u="sng" dirty="0">
                <a:hlinkClick r:id="rId15"/>
              </a:rPr>
              <a:t>UN Convention on the Rights of the Child</a:t>
            </a:r>
            <a:r>
              <a:rPr lang="en-GB" sz="1400" dirty="0"/>
              <a:t> (UNCRC) is the internationally mandated children’s rights framework that informs </a:t>
            </a:r>
            <a:r>
              <a:rPr lang="en-GB" sz="1400" dirty="0" smtClean="0"/>
              <a:t>our strategies </a:t>
            </a:r>
            <a:r>
              <a:rPr lang="en-GB" sz="1400" dirty="0"/>
              <a:t>and programmes</a:t>
            </a:r>
            <a:r>
              <a:rPr lang="en-GB" sz="1400" dirty="0" smtClean="0"/>
              <a:t>.</a:t>
            </a:r>
          </a:p>
          <a:p>
            <a:pPr marL="0" indent="0">
              <a:spcBef>
                <a:spcPts val="0"/>
              </a:spcBef>
              <a:spcAft>
                <a:spcPts val="1200"/>
              </a:spcAft>
              <a:buNone/>
            </a:pPr>
            <a:r>
              <a:rPr lang="en-GB" sz="1400" dirty="0"/>
              <a:t>Part 1 of the </a:t>
            </a:r>
            <a:r>
              <a:rPr lang="en-GB" sz="1400" u="sng" dirty="0">
                <a:hlinkClick r:id="rId16"/>
              </a:rPr>
              <a:t>Children and Young People (Scotland) Act 2014</a:t>
            </a:r>
            <a:r>
              <a:rPr lang="en-GB" sz="1400" dirty="0"/>
              <a:t>  embeds UNCRC rights in Scottish legislation and places new children’s rights duties on Scottish Ministers and public authorities</a:t>
            </a:r>
            <a:r>
              <a:rPr lang="en-GB" sz="1400" dirty="0" smtClean="0"/>
              <a:t>.</a:t>
            </a:r>
            <a:endParaRPr lang="en-GB" sz="14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64508" y="720000"/>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smtClean="0">
                <a:solidFill>
                  <a:schemeClr val="accent2"/>
                </a:solidFill>
              </a:rPr>
              <a:t>What </a:t>
            </a:r>
            <a:r>
              <a:rPr lang="en-GB" sz="1400" b="1" i="1" dirty="0">
                <a:solidFill>
                  <a:schemeClr val="accent2"/>
                </a:solidFill>
              </a:rPr>
              <a:t>do ‘rights’ really mean? </a:t>
            </a:r>
            <a:endParaRPr lang="en-GB" sz="1400" dirty="0">
              <a:solidFill>
                <a:schemeClr val="accent2"/>
              </a:solidFill>
            </a:endParaRPr>
          </a:p>
        </p:txBody>
      </p:sp>
      <p:sp>
        <p:nvSpPr>
          <p:cNvPr id="10" name="TextBox 9"/>
          <p:cNvSpPr txBox="1"/>
          <p:nvPr/>
        </p:nvSpPr>
        <p:spPr>
          <a:xfrm>
            <a:off x="6156176" y="4143983"/>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27</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Title 1"/>
          <p:cNvSpPr>
            <a:spLocks noGrp="1"/>
          </p:cNvSpPr>
          <p:nvPr>
            <p:ph type="title"/>
          </p:nvPr>
        </p:nvSpPr>
        <p:spPr>
          <a:xfrm>
            <a:off x="457200" y="332656"/>
            <a:ext cx="8229600" cy="446087"/>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328498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smtClean="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smtClean="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smtClean="0"/>
              <a:t>universal</a:t>
            </a:r>
            <a:endParaRPr lang="en-GB" sz="1400" dirty="0"/>
          </a:p>
          <a:p>
            <a:pPr marL="360000" indent="-180000">
              <a:spcBef>
                <a:spcPts val="0"/>
              </a:spcBef>
            </a:pPr>
            <a:r>
              <a:rPr lang="en-GB" sz="1400" dirty="0"/>
              <a:t>i</a:t>
            </a:r>
            <a:r>
              <a:rPr lang="en-GB" sz="1400" dirty="0" smtClean="0"/>
              <a:t>nalienable </a:t>
            </a:r>
            <a:r>
              <a:rPr lang="en-GB" sz="1400" dirty="0"/>
              <a:t>(not taken/given away</a:t>
            </a:r>
            <a:r>
              <a:rPr lang="en-GB" sz="1400" dirty="0" smtClean="0"/>
              <a:t>)</a:t>
            </a:r>
            <a:endParaRPr lang="en-GB" sz="1400" dirty="0"/>
          </a:p>
          <a:p>
            <a:pPr marL="360000" indent="-180000">
              <a:spcBef>
                <a:spcPts val="0"/>
              </a:spcBef>
            </a:pPr>
            <a:r>
              <a:rPr lang="en-GB" sz="1400" dirty="0" smtClean="0"/>
              <a:t>indivisible</a:t>
            </a:r>
            <a:endParaRPr lang="en-GB" sz="1400" dirty="0"/>
          </a:p>
          <a:p>
            <a:pPr marL="360000" indent="-180000">
              <a:spcBef>
                <a:spcPts val="0"/>
              </a:spcBef>
            </a:pPr>
            <a:r>
              <a:rPr lang="en-GB" sz="1400" dirty="0"/>
              <a:t>i</a:t>
            </a:r>
            <a:r>
              <a:rPr lang="en-GB" sz="1400" dirty="0" smtClean="0"/>
              <a:t>nterdependent </a:t>
            </a:r>
            <a:r>
              <a:rPr lang="en-GB" sz="1400" dirty="0"/>
              <a:t>(loss of one impacts all</a:t>
            </a:r>
            <a:r>
              <a:rPr lang="en-GB" sz="1400" dirty="0" smtClean="0"/>
              <a:t>).</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56176" y="87521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commitment on human rights became the foundation for </a:t>
            </a:r>
            <a:r>
              <a:rPr lang="en-GB" sz="1400" b="1" i="1" dirty="0" smtClean="0">
                <a:solidFill>
                  <a:schemeClr val="accent2"/>
                </a:solidFill>
              </a:rPr>
              <a:t>international</a:t>
            </a:r>
            <a:br>
              <a:rPr lang="en-GB" sz="1400" b="1" i="1" dirty="0" smtClean="0">
                <a:solidFill>
                  <a:schemeClr val="accent2"/>
                </a:solidFill>
              </a:rPr>
            </a:br>
            <a:r>
              <a:rPr lang="en-GB" sz="1400" b="1" i="1" dirty="0" smtClean="0">
                <a:solidFill>
                  <a:schemeClr val="accent2"/>
                </a:solidFill>
              </a:rPr>
              <a:t>human </a:t>
            </a:r>
            <a:r>
              <a:rPr lang="en-GB" sz="1400" b="1" i="1" dirty="0">
                <a:solidFill>
                  <a:schemeClr val="accent2"/>
                </a:solidFill>
              </a:rPr>
              <a:t>rights law? Do any of the nine core international human </a:t>
            </a:r>
            <a:r>
              <a:rPr lang="en-GB" sz="1400" b="1" i="1" dirty="0" smtClean="0">
                <a:solidFill>
                  <a:schemeClr val="accent2"/>
                </a:solidFill>
              </a:rPr>
              <a:t>rights</a:t>
            </a:r>
            <a:br>
              <a:rPr lang="en-GB" sz="1400" b="1" i="1" dirty="0" smtClean="0">
                <a:solidFill>
                  <a:schemeClr val="accent2"/>
                </a:solidFill>
              </a:rPr>
            </a:br>
            <a:r>
              <a:rPr lang="en-GB" sz="1400" b="1" i="1" dirty="0" smtClean="0">
                <a:solidFill>
                  <a:schemeClr val="accent2"/>
                </a:solidFill>
              </a:rPr>
              <a:t>instruments/treaties </a:t>
            </a:r>
            <a:r>
              <a:rPr lang="en-GB" sz="1400" b="1" i="1" dirty="0">
                <a:solidFill>
                  <a:schemeClr val="accent2"/>
                </a:solidFill>
              </a:rPr>
              <a:t>spring to mind?</a:t>
            </a:r>
            <a:endParaRPr lang="en-GB" sz="1400" dirty="0">
              <a:solidFill>
                <a:schemeClr val="accent2"/>
              </a:solidFill>
            </a:endParaRPr>
          </a:p>
        </p:txBody>
      </p:sp>
      <p:sp>
        <p:nvSpPr>
          <p:cNvPr id="10" name="TextBox 9"/>
          <p:cNvSpPr txBox="1"/>
          <p:nvPr/>
        </p:nvSpPr>
        <p:spPr>
          <a:xfrm>
            <a:off x="6156176" y="2909017"/>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30: </a:t>
            </a:r>
            <a:r>
              <a:rPr lang="en-GB" sz="1200" dirty="0" smtClean="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Title 1"/>
          <p:cNvSpPr txBox="1">
            <a:spLocks/>
          </p:cNvSpPr>
          <p:nvPr/>
        </p:nvSpPr>
        <p:spPr>
          <a:xfrm>
            <a:off x="457200" y="274638"/>
            <a:ext cx="8229600" cy="60935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chemeClr val="accent1">
                    <a:lumMod val="75000"/>
                  </a:schemeClr>
                </a:solidFill>
              </a:rPr>
              <a:t>Introducing children’s rights</a:t>
            </a:r>
            <a:endParaRPr lang="en-GB" dirty="0"/>
          </a:p>
        </p:txBody>
      </p:sp>
      <p:sp>
        <p:nvSpPr>
          <p:cNvPr id="19" name="TextBox 18"/>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Part </a:t>
            </a:r>
            <a:r>
              <a:rPr lang="en-GB" sz="1200" b="1" dirty="0" smtClean="0">
                <a:hlinkClick r:id="rId5"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5"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6" action="ppaction://hlinksldjump"/>
              </a:rPr>
              <a:t>International human </a:t>
            </a:r>
            <a:r>
              <a:rPr lang="en-GB" sz="1000" dirty="0" smtClean="0">
                <a:hlinkClick r:id="rId6"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7"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8"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9" action="ppaction://hlinksldjump"/>
              </a:rPr>
              <a:t>How </a:t>
            </a:r>
            <a:r>
              <a:rPr lang="en-GB" sz="1000" dirty="0">
                <a:hlinkClick r:id="rId9"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1" action="ppaction://hlinksldjump"/>
              </a:rPr>
              <a:t>The Children and Young People (Scotland) Act </a:t>
            </a:r>
            <a:r>
              <a:rPr lang="en-GB" sz="1000" dirty="0" smtClean="0">
                <a:hlinkClick r:id="rId11"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2"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Why do we need CRWIAs</a:t>
            </a:r>
            <a:r>
              <a:rPr lang="en-GB" sz="1000" dirty="0" smtClean="0">
                <a:hlinkClick r:id="rId13"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Involving children and young people in </a:t>
            </a:r>
            <a:r>
              <a:rPr lang="en-GB" sz="1000" dirty="0" err="1">
                <a:hlinkClick r:id="rId14" action="ppaction://hlinksldjump"/>
              </a:rPr>
              <a:t>CYPEIF</a:t>
            </a:r>
            <a:r>
              <a:rPr lang="en-GB" sz="1000" dirty="0">
                <a:hlinkClick r:id="rId14" action="ppaction://hlinksldjump"/>
              </a:rPr>
              <a:t>/ALEC funded </a:t>
            </a:r>
            <a:r>
              <a:rPr lang="en-GB" sz="1000" dirty="0" smtClean="0">
                <a:hlinkClick r:id="rId14"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5" action="ppaction://hlinksldjump"/>
              </a:rPr>
              <a:t>Acknowledgements </a:t>
            </a:r>
            <a:endParaRPr lang="en-GB" sz="10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1956139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a:t>
            </a:r>
            <a:r>
              <a:rPr lang="en-GB" sz="1600" b="1" dirty="0" smtClean="0"/>
              <a:t>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a:t>
            </a:r>
            <a:r>
              <a:rPr lang="en-GB" sz="1400" u="sng" dirty="0" smtClean="0">
                <a:hlinkClick r:id="rId2"/>
              </a:rPr>
              <a:t>Rights</a:t>
            </a:r>
            <a:r>
              <a:rPr lang="en-GB" sz="1400" dirty="0"/>
              <a:t> is the foundation for international human rights </a:t>
            </a:r>
            <a:r>
              <a:rPr lang="en-GB" sz="1400" dirty="0" smtClean="0"/>
              <a:t>law. It was </a:t>
            </a:r>
            <a:r>
              <a:rPr lang="en-GB" sz="1400" dirty="0"/>
              <a:t>adopted by the UN General Assembly in 1948 to provide common human rights standards for all peoples and nations in a post-war </a:t>
            </a:r>
            <a:r>
              <a:rPr lang="en-GB" sz="1400" dirty="0" smtClean="0"/>
              <a:t>world.</a:t>
            </a:r>
            <a:endParaRPr lang="en-GB" sz="1400" dirty="0"/>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u="sng" dirty="0" smtClean="0">
                <a:hlinkClick r:id="rId4"/>
              </a:rPr>
              <a:t>)</a:t>
            </a:r>
            <a:r>
              <a:rPr lang="en-GB" sz="1400" dirty="0" smtClean="0"/>
              <a:t>.</a:t>
            </a:r>
            <a:r>
              <a:rPr lang="en-GB" sz="1400" dirty="0"/>
              <a:t> </a:t>
            </a:r>
            <a:r>
              <a:rPr lang="en-GB" sz="1400" dirty="0" smtClean="0"/>
              <a:t>The </a:t>
            </a:r>
            <a:r>
              <a:rPr lang="en-GB" sz="1400" dirty="0"/>
              <a:t>UNCRC duplicates some of the rights found in other international instruments. This is because </a:t>
            </a:r>
            <a:r>
              <a:rPr lang="en-GB" sz="1400" dirty="0" smtClean="0"/>
              <a:t>the UNCRC </a:t>
            </a:r>
            <a:r>
              <a:rPr lang="en-GB" sz="1400" dirty="0"/>
              <a:t>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56176" y="811565"/>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6176" y="2940472"/>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42</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2" name="Title 1"/>
          <p:cNvSpPr>
            <a:spLocks noGrp="1"/>
          </p:cNvSpPr>
          <p:nvPr>
            <p:ph type="title"/>
          </p:nvPr>
        </p:nvSpPr>
        <p:spPr>
          <a:xfrm>
            <a:off x="457200" y="274638"/>
            <a:ext cx="8229600" cy="446087"/>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19" name="TextBox 18"/>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a:hlinkClick r:id="rId9" action="ppaction://hlinksldjump"/>
              </a:rPr>
              <a:t>Part </a:t>
            </a:r>
            <a:r>
              <a:rPr lang="en-GB" sz="1200" b="1" dirty="0" smtClean="0">
                <a:hlinkClick r:id="rId9"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9"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International human </a:t>
            </a:r>
            <a:r>
              <a:rPr lang="en-GB" sz="1000" dirty="0" smtClean="0">
                <a:hlinkClick r:id="rId10"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11"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12"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13" action="ppaction://hlinksldjump"/>
              </a:rPr>
              <a:t>How </a:t>
            </a:r>
            <a:r>
              <a:rPr lang="en-GB" sz="1000" dirty="0">
                <a:hlinkClick r:id="rId13"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5" action="ppaction://hlinksldjump"/>
              </a:rPr>
              <a:t>The Children and Young People (Scotland) Act </a:t>
            </a:r>
            <a:r>
              <a:rPr lang="en-GB" sz="1000" dirty="0" smtClean="0">
                <a:hlinkClick r:id="rId15"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6"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7" action="ppaction://hlinksldjump"/>
              </a:rPr>
              <a:t>Why do we need CRWIAs</a:t>
            </a:r>
            <a:r>
              <a:rPr lang="en-GB" sz="1000" dirty="0" smtClean="0">
                <a:hlinkClick r:id="rId17"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8" action="ppaction://hlinksldjump"/>
              </a:rPr>
              <a:t>Involving children and young people in </a:t>
            </a:r>
            <a:r>
              <a:rPr lang="en-GB" sz="1000" dirty="0" err="1">
                <a:hlinkClick r:id="rId18" action="ppaction://hlinksldjump"/>
              </a:rPr>
              <a:t>CYPEIF</a:t>
            </a:r>
            <a:r>
              <a:rPr lang="en-GB" sz="1000" dirty="0">
                <a:hlinkClick r:id="rId18" action="ppaction://hlinksldjump"/>
              </a:rPr>
              <a:t>/ALEC funded </a:t>
            </a:r>
            <a:r>
              <a:rPr lang="en-GB" sz="1000" dirty="0" smtClean="0">
                <a:hlinkClick r:id="rId18"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9" action="ppaction://hlinksldjump"/>
              </a:rPr>
              <a:t>Acknowledgements </a:t>
            </a:r>
            <a:endParaRPr lang="en-GB" sz="10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195919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124744"/>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01115" y="1208954"/>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a:t>
            </a:r>
            <a:r>
              <a:rPr lang="en-GB" sz="1400" dirty="0" smtClean="0"/>
              <a:t>rights. The </a:t>
            </a:r>
            <a:r>
              <a:rPr lang="en-GB" sz="1400" dirty="0"/>
              <a:t>primary focus of the </a:t>
            </a:r>
            <a:r>
              <a:rPr lang="en-GB" sz="1400" dirty="0" err="1"/>
              <a:t>ECHR</a:t>
            </a:r>
            <a:r>
              <a:rPr lang="en-GB" sz="1400" dirty="0"/>
              <a:t> is on political and civil </a:t>
            </a:r>
            <a:r>
              <a:rPr lang="en-GB" sz="1400" dirty="0" smtClean="0"/>
              <a:t>rights.</a:t>
            </a:r>
          </a:p>
          <a:p>
            <a:pPr marL="0" indent="0">
              <a:spcBef>
                <a:spcPts val="0"/>
              </a:spcBef>
              <a:spcAft>
                <a:spcPts val="1200"/>
              </a:spcAft>
              <a:buNone/>
            </a:pPr>
            <a:r>
              <a:rPr lang="en-GB" sz="1400" dirty="0" smtClean="0"/>
              <a:t>This is complemented by the </a:t>
            </a:r>
            <a:r>
              <a:rPr lang="en-GB" sz="1400" u="sng" dirty="0" smtClean="0">
                <a:hlinkClick r:id="rId5"/>
              </a:rPr>
              <a:t>European Social Charter</a:t>
            </a:r>
            <a:r>
              <a:rPr lang="en-GB" sz="1400" dirty="0" smtClean="0">
                <a:hlinkClick r:id="rId5"/>
              </a:rPr>
              <a:t> </a:t>
            </a:r>
            <a:r>
              <a:rPr lang="en-GB" sz="1400" dirty="0" smtClean="0"/>
              <a:t>which sets out economic, social and cultural rights </a:t>
            </a:r>
            <a:r>
              <a:rPr lang="en-GB" sz="1400" dirty="0"/>
              <a:t>- </a:t>
            </a:r>
            <a:r>
              <a:rPr lang="en-GB" sz="1400" dirty="0" smtClean="0"/>
              <a:t>what </a:t>
            </a:r>
            <a:r>
              <a:rPr lang="en-GB" sz="1400" dirty="0"/>
              <a:t>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human rights bodies are based in Scotland</a:t>
            </a:r>
            <a:r>
              <a:rPr lang="en-GB" sz="1400" b="1" i="1" dirty="0" smtClean="0">
                <a:solidFill>
                  <a:schemeClr val="accent2"/>
                </a:solidFill>
              </a:rPr>
              <a:t>?</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84168" y="2968488"/>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35</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Title 1"/>
          <p:cNvSpPr>
            <a:spLocks noGrp="1"/>
          </p:cNvSpPr>
          <p:nvPr>
            <p:ph type="title"/>
          </p:nvPr>
        </p:nvSpPr>
        <p:spPr>
          <a:xfrm>
            <a:off x="457200" y="274638"/>
            <a:ext cx="8229600" cy="446087"/>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19" name="TextBox 18"/>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a:hlinkClick r:id="rId9" action="ppaction://hlinksldjump"/>
              </a:rPr>
              <a:t>Part </a:t>
            </a:r>
            <a:r>
              <a:rPr lang="en-GB" sz="1200" b="1" dirty="0" smtClean="0">
                <a:hlinkClick r:id="rId9"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9"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International human </a:t>
            </a:r>
            <a:r>
              <a:rPr lang="en-GB" sz="1000" dirty="0" smtClean="0">
                <a:hlinkClick r:id="rId10"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11"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12"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13" action="ppaction://hlinksldjump"/>
              </a:rPr>
              <a:t>How </a:t>
            </a:r>
            <a:r>
              <a:rPr lang="en-GB" sz="1000" dirty="0">
                <a:hlinkClick r:id="rId13"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5" action="ppaction://hlinksldjump"/>
              </a:rPr>
              <a:t>The Children and Young People (Scotland) Act </a:t>
            </a:r>
            <a:r>
              <a:rPr lang="en-GB" sz="1000" dirty="0" smtClean="0">
                <a:hlinkClick r:id="rId15"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6"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7" action="ppaction://hlinksldjump"/>
              </a:rPr>
              <a:t>Why do we need CRWIAs</a:t>
            </a:r>
            <a:r>
              <a:rPr lang="en-GB" sz="1000" dirty="0" smtClean="0">
                <a:hlinkClick r:id="rId17"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8" action="ppaction://hlinksldjump"/>
              </a:rPr>
              <a:t>Involving children and young people in </a:t>
            </a:r>
            <a:r>
              <a:rPr lang="en-GB" sz="1000" dirty="0" err="1">
                <a:hlinkClick r:id="rId18" action="ppaction://hlinksldjump"/>
              </a:rPr>
              <a:t>CYPEIF</a:t>
            </a:r>
            <a:r>
              <a:rPr lang="en-GB" sz="1000" dirty="0">
                <a:hlinkClick r:id="rId18" action="ppaction://hlinksldjump"/>
              </a:rPr>
              <a:t>/ALEC funded </a:t>
            </a:r>
            <a:r>
              <a:rPr lang="en-GB" sz="1000" dirty="0" smtClean="0">
                <a:hlinkClick r:id="rId18"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9" action="ppaction://hlinksldjump"/>
              </a:rPr>
              <a:t>Acknowledgements </a:t>
            </a:r>
            <a:endParaRPr lang="en-GB" sz="10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130294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smtClean="0"/>
              <a:t> </a:t>
            </a:r>
            <a:endParaRPr lang="en-GB" dirty="0"/>
          </a:p>
        </p:txBody>
      </p:sp>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720000"/>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a:t>
            </a:r>
            <a:r>
              <a:rPr lang="en-GB" sz="1400" dirty="0" smtClean="0"/>
              <a:t>(SNAP) for </a:t>
            </a:r>
            <a:r>
              <a:rPr lang="en-GB" sz="1400" dirty="0"/>
              <a:t>Human Rights </a:t>
            </a:r>
            <a:r>
              <a:rPr lang="en-GB" sz="1400" dirty="0" smtClean="0"/>
              <a:t>2013-2017, </a:t>
            </a:r>
            <a:r>
              <a:rPr lang="en-GB" sz="1400" dirty="0"/>
              <a:t>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264000" y="2060848"/>
            <a:ext cx="2880000" cy="811367"/>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40: </a:t>
            </a:r>
            <a:r>
              <a:rPr lang="en-GB" sz="1200" dirty="0" smtClean="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Title 1"/>
          <p:cNvSpPr txBox="1">
            <a:spLocks/>
          </p:cNvSpPr>
          <p:nvPr/>
        </p:nvSpPr>
        <p:spPr>
          <a:xfrm>
            <a:off x="457200" y="274638"/>
            <a:ext cx="8229600" cy="60935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chemeClr val="accent1">
                    <a:lumMod val="75000"/>
                  </a:schemeClr>
                </a:solidFill>
              </a:rPr>
              <a:t>Introducing children’s rights</a:t>
            </a:r>
            <a:endParaRPr lang="en-GB" dirty="0"/>
          </a:p>
        </p:txBody>
      </p:sp>
      <p:sp>
        <p:nvSpPr>
          <p:cNvPr id="19" name="TextBox 18"/>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a:hlinkClick r:id="rId6" action="ppaction://hlinksldjump"/>
              </a:rPr>
              <a:t>Part </a:t>
            </a:r>
            <a:r>
              <a:rPr lang="en-GB" sz="1200" b="1" dirty="0" smtClean="0">
                <a:hlinkClick r:id="rId6"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6"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7" action="ppaction://hlinksldjump"/>
              </a:rPr>
              <a:t>International human </a:t>
            </a:r>
            <a:r>
              <a:rPr lang="en-GB" sz="1000" dirty="0" smtClean="0">
                <a:hlinkClick r:id="rId7"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8"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9"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10" action="ppaction://hlinksldjump"/>
              </a:rPr>
              <a:t>How </a:t>
            </a:r>
            <a:r>
              <a:rPr lang="en-GB" sz="1000" dirty="0">
                <a:hlinkClick r:id="rId10"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1"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2" action="ppaction://hlinksldjump"/>
              </a:rPr>
              <a:t>The Children and Young People (Scotland) Act </a:t>
            </a:r>
            <a:r>
              <a:rPr lang="en-GB" sz="1000" dirty="0" smtClean="0">
                <a:hlinkClick r:id="rId12"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3"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Why do we need CRWIAs</a:t>
            </a:r>
            <a:r>
              <a:rPr lang="en-GB" sz="1000" dirty="0" smtClean="0">
                <a:hlinkClick r:id="rId14"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5" action="ppaction://hlinksldjump"/>
              </a:rPr>
              <a:t>Involving children and young people in </a:t>
            </a:r>
            <a:r>
              <a:rPr lang="en-GB" sz="1000" dirty="0" err="1">
                <a:hlinkClick r:id="rId15" action="ppaction://hlinksldjump"/>
              </a:rPr>
              <a:t>CYPEIF</a:t>
            </a:r>
            <a:r>
              <a:rPr lang="en-GB" sz="1000" dirty="0">
                <a:hlinkClick r:id="rId15" action="ppaction://hlinksldjump"/>
              </a:rPr>
              <a:t>/ALEC funded </a:t>
            </a:r>
            <a:r>
              <a:rPr lang="en-GB" sz="1000" dirty="0" smtClean="0">
                <a:hlinkClick r:id="rId15"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6" action="ppaction://hlinksldjump"/>
              </a:rPr>
              <a:t>Acknowledgements </a:t>
            </a:r>
            <a:endParaRPr lang="en-GB" sz="10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295891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508" y="1219344"/>
            <a:ext cx="4320000" cy="3987264"/>
          </a:xfrm>
        </p:spPr>
        <p:txBody>
          <a:bodyPr>
            <a:noAutofit/>
          </a:bodyPr>
          <a:lstStyle/>
          <a:p>
            <a:pPr marL="0" indent="0">
              <a:spcBef>
                <a:spcPts val="0"/>
              </a:spcBef>
              <a:spcAft>
                <a:spcPts val="1200"/>
              </a:spcAft>
              <a:buNone/>
            </a:pPr>
            <a:r>
              <a:rPr lang="en-GB" sz="1600" b="1" dirty="0"/>
              <a:t>How does the UNCRC work?</a:t>
            </a:r>
            <a:endParaRPr lang="en-GB" sz="1600" dirty="0"/>
          </a:p>
          <a:p>
            <a:pPr marL="0" indent="0">
              <a:buNone/>
            </a:pPr>
            <a:r>
              <a:rPr lang="en-GB" sz="1400" dirty="0"/>
              <a:t>There are four </a:t>
            </a:r>
            <a:r>
              <a:rPr lang="en-GB" sz="1400" b="1" dirty="0"/>
              <a:t>general principles</a:t>
            </a:r>
            <a:r>
              <a:rPr lang="en-GB" sz="1400" dirty="0"/>
              <a:t> of the </a:t>
            </a:r>
            <a:r>
              <a:rPr lang="en-GB" sz="1400" b="1" dirty="0"/>
              <a:t>UNCRC</a:t>
            </a:r>
            <a:r>
              <a:rPr lang="en-GB" sz="1400" dirty="0"/>
              <a:t>:</a:t>
            </a:r>
          </a:p>
          <a:p>
            <a:pPr marL="0" indent="-180000">
              <a:spcBef>
                <a:spcPts val="0"/>
              </a:spcBef>
            </a:pPr>
            <a:r>
              <a:rPr lang="en-GB" sz="1400" dirty="0"/>
              <a:t>a</a:t>
            </a:r>
            <a:r>
              <a:rPr lang="en-GB" sz="1400" dirty="0" smtClean="0"/>
              <a:t>pply rights without </a:t>
            </a:r>
            <a:r>
              <a:rPr lang="en-GB" sz="1400" dirty="0"/>
              <a:t>discrimination (Article 2)</a:t>
            </a:r>
          </a:p>
          <a:p>
            <a:pPr marL="0" indent="-180000">
              <a:spcBef>
                <a:spcPts val="0"/>
              </a:spcBef>
            </a:pPr>
            <a:r>
              <a:rPr lang="en-GB" sz="1400" dirty="0" smtClean="0"/>
              <a:t>best </a:t>
            </a:r>
            <a:r>
              <a:rPr lang="en-GB" sz="1400" dirty="0"/>
              <a:t>interests of the child to be a primary consideration (Article 3)</a:t>
            </a:r>
          </a:p>
          <a:p>
            <a:pPr marL="0" indent="-180000">
              <a:spcBef>
                <a:spcPts val="0"/>
              </a:spcBef>
            </a:pPr>
            <a:r>
              <a:rPr lang="en-GB" sz="1400" dirty="0" smtClean="0"/>
              <a:t>right </a:t>
            </a:r>
            <a:r>
              <a:rPr lang="en-GB" sz="1400" dirty="0"/>
              <a:t>to life, survival and development (Article 6</a:t>
            </a:r>
            <a:r>
              <a:rPr lang="en-GB" sz="1400" dirty="0" smtClean="0"/>
              <a:t>)</a:t>
            </a:r>
            <a:endParaRPr lang="en-GB" sz="1400" dirty="0"/>
          </a:p>
          <a:p>
            <a:pPr marL="0" indent="-180000">
              <a:spcBef>
                <a:spcPts val="0"/>
              </a:spcBef>
              <a:spcAft>
                <a:spcPts val="1200"/>
              </a:spcAft>
            </a:pPr>
            <a:r>
              <a:rPr lang="en-GB" sz="1400" dirty="0" smtClean="0"/>
              <a:t>right </a:t>
            </a:r>
            <a:r>
              <a:rPr lang="en-GB" sz="1400" dirty="0"/>
              <a:t>to express a view and have that view taken into account (Article 12</a:t>
            </a:r>
            <a:r>
              <a:rPr lang="en-GB" sz="1400" dirty="0" smtClean="0"/>
              <a:t>).</a:t>
            </a:r>
          </a:p>
          <a:p>
            <a:pPr marL="0" indent="0">
              <a:spcBef>
                <a:spcPts val="0"/>
              </a:spcBef>
              <a:spcAft>
                <a:spcPts val="1200"/>
              </a:spcAft>
              <a:buNone/>
            </a:pPr>
            <a:r>
              <a:rPr lang="en-GB" sz="1400" dirty="0" smtClean="0"/>
              <a:t>Children’s rights are inextricably linked with the rights of parents and carers, whose important role</a:t>
            </a:r>
            <a:r>
              <a:rPr lang="en-GB" sz="1400" dirty="0"/>
              <a:t> </a:t>
            </a:r>
            <a:r>
              <a:rPr lang="en-GB" sz="1400" dirty="0" smtClean="0"/>
              <a:t>in children’s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70436" y="1095364"/>
            <a:ext cx="2880000" cy="20996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3303" y="5351003"/>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‘Prior knowledge’ prompt</a:t>
            </a:r>
          </a:p>
          <a:p>
            <a:r>
              <a:rPr lang="en-GB" sz="1400" b="1" i="1" dirty="0" smtClean="0">
                <a:solidFill>
                  <a:schemeClr val="accent2"/>
                </a:solidFill>
              </a:rPr>
              <a:t>Who is Scotland’s Independent Commissioner for Children and Young People</a:t>
            </a:r>
            <a:br>
              <a:rPr lang="en-GB" sz="1400" b="1" i="1" dirty="0" smtClean="0">
                <a:solidFill>
                  <a:schemeClr val="accent2"/>
                </a:solidFill>
              </a:rPr>
            </a:br>
            <a:r>
              <a:rPr lang="en-GB" sz="1400" b="1" i="1" dirty="0" smtClean="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13303" y="3371003"/>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smtClean="0"/>
          </a:p>
          <a:p>
            <a:pPr marL="0" indent="0">
              <a:spcBef>
                <a:spcPts val="0"/>
              </a:spcBef>
              <a:spcAft>
                <a:spcPts val="1200"/>
              </a:spcAft>
              <a:buNone/>
            </a:pPr>
            <a:r>
              <a:rPr lang="en-GB" sz="1400" dirty="0" smtClean="0"/>
              <a:t>lives </a:t>
            </a:r>
            <a:r>
              <a:rPr lang="en-GB" sz="1400" dirty="0"/>
              <a:t>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smtClean="0"/>
              <a:t>It also </a:t>
            </a:r>
            <a:r>
              <a:rPr lang="en-GB" sz="1400" spc="-10" dirty="0"/>
              <a:t>provides children with a series of </a:t>
            </a:r>
            <a:r>
              <a:rPr lang="en-GB" sz="1400" b="1" spc="-10" dirty="0"/>
              <a:t>individual rights</a:t>
            </a:r>
            <a:r>
              <a:rPr lang="en-GB" sz="1400" spc="-10" dirty="0"/>
              <a:t> - such as </a:t>
            </a:r>
            <a:r>
              <a:rPr lang="en-GB" sz="1400" spc="-10" dirty="0" smtClean="0"/>
              <a:t>to </a:t>
            </a:r>
            <a:r>
              <a:rPr lang="en-GB" sz="1400" spc="-10" dirty="0"/>
              <a:t>a name and nationality, </a:t>
            </a:r>
            <a:r>
              <a:rPr lang="en-GB" sz="1400" spc="-10" dirty="0" smtClean="0"/>
              <a:t>to </a:t>
            </a:r>
            <a:r>
              <a:rPr lang="en-GB" sz="1400" spc="-10" dirty="0"/>
              <a:t>education, </a:t>
            </a:r>
            <a:r>
              <a:rPr lang="en-GB" sz="1400" spc="-10" dirty="0" smtClean="0"/>
              <a:t>to </a:t>
            </a:r>
            <a:r>
              <a:rPr lang="en-GB" sz="1400" spc="-10" dirty="0"/>
              <a:t>health, </a:t>
            </a:r>
            <a:r>
              <a:rPr lang="en-GB" sz="1400" spc="-10" dirty="0" smtClean="0"/>
              <a:t>to </a:t>
            </a:r>
            <a:r>
              <a:rPr lang="en-GB" sz="1400" spc="-10" dirty="0"/>
              <a:t>play and recreation, and </a:t>
            </a:r>
            <a:r>
              <a:rPr lang="en-GB" sz="1400" spc="-10" dirty="0" smtClean="0"/>
              <a:t>to </a:t>
            </a:r>
            <a:r>
              <a:rPr lang="en-GB" sz="1400" spc="-10" dirty="0"/>
              <a:t>an adequate standard of living - alongside additional rights for specific groups of children, such as disabled children, children who have been exploited or mistreated, refugee and migrant children, children in </a:t>
            </a:r>
            <a:r>
              <a:rPr lang="en-GB" sz="1400" spc="-10" dirty="0" smtClean="0"/>
              <a:t>custody, and </a:t>
            </a:r>
            <a:r>
              <a:rPr lang="en-GB" sz="1400" spc="-10" dirty="0"/>
              <a:t>children in care</a:t>
            </a:r>
            <a:r>
              <a:rPr lang="en-GB" sz="1400" spc="-10" dirty="0" smtClean="0"/>
              <a:t>.</a:t>
            </a:r>
            <a:endParaRPr lang="en-GB" sz="1400" spc="-10" dirty="0"/>
          </a:p>
        </p:txBody>
      </p:sp>
      <p:sp>
        <p:nvSpPr>
          <p:cNvPr id="10" name="TextBox 9"/>
          <p:cNvSpPr txBox="1"/>
          <p:nvPr/>
        </p:nvSpPr>
        <p:spPr>
          <a:xfrm>
            <a:off x="6287483" y="3219675"/>
            <a:ext cx="2880000" cy="257369"/>
          </a:xfrm>
          <a:prstGeom prst="rect">
            <a:avLst/>
          </a:prstGeom>
          <a:noFill/>
        </p:spPr>
        <p:txBody>
          <a:bodyPr wrap="square" lIns="0" tIns="36000" rIns="0" bIns="36000" rtlCol="0">
            <a:spAutoFit/>
          </a:bodyPr>
          <a:lstStyle/>
          <a:p>
            <a:r>
              <a:rPr lang="en-GB" sz="1200" b="1" dirty="0" smtClean="0">
                <a:solidFill>
                  <a:schemeClr val="tx2"/>
                </a:solidFill>
                <a:latin typeface="+mj-lt"/>
              </a:rPr>
              <a:t>Article 1: </a:t>
            </a:r>
            <a:r>
              <a:rPr lang="en-GB" sz="1200" dirty="0" smtClean="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Title 1"/>
          <p:cNvSpPr>
            <a:spLocks noGrp="1"/>
          </p:cNvSpPr>
          <p:nvPr>
            <p:ph type="title"/>
          </p:nvPr>
        </p:nvSpPr>
        <p:spPr>
          <a:xfrm>
            <a:off x="457200" y="274638"/>
            <a:ext cx="8229600" cy="446087"/>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19" name="TextBox 18"/>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a:hlinkClick r:id="rId5" action="ppaction://hlinksldjump"/>
              </a:rPr>
              <a:t>Part </a:t>
            </a:r>
            <a:r>
              <a:rPr lang="en-GB" sz="1200" b="1" dirty="0" smtClean="0">
                <a:hlinkClick r:id="rId5"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5"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6" action="ppaction://hlinksldjump"/>
              </a:rPr>
              <a:t>International human </a:t>
            </a:r>
            <a:r>
              <a:rPr lang="en-GB" sz="1000" dirty="0" smtClean="0">
                <a:hlinkClick r:id="rId6"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7"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8"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9" action="ppaction://hlinksldjump"/>
              </a:rPr>
              <a:t>How </a:t>
            </a:r>
            <a:r>
              <a:rPr lang="en-GB" sz="1000" dirty="0">
                <a:hlinkClick r:id="rId9"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0"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1" action="ppaction://hlinksldjump"/>
              </a:rPr>
              <a:t>The Children and Young People (Scotland) Act </a:t>
            </a:r>
            <a:r>
              <a:rPr lang="en-GB" sz="1000" dirty="0" smtClean="0">
                <a:hlinkClick r:id="rId11"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2"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Why do we need CRWIAs</a:t>
            </a:r>
            <a:r>
              <a:rPr lang="en-GB" sz="1000" dirty="0" smtClean="0">
                <a:hlinkClick r:id="rId13"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Involving children and young people in </a:t>
            </a:r>
            <a:r>
              <a:rPr lang="en-GB" sz="1000" dirty="0" err="1">
                <a:hlinkClick r:id="rId14" action="ppaction://hlinksldjump"/>
              </a:rPr>
              <a:t>CYPEIF</a:t>
            </a:r>
            <a:r>
              <a:rPr lang="en-GB" sz="1000" dirty="0">
                <a:hlinkClick r:id="rId14" action="ppaction://hlinksldjump"/>
              </a:rPr>
              <a:t>/ALEC funded </a:t>
            </a:r>
            <a:r>
              <a:rPr lang="en-GB" sz="1000" dirty="0" smtClean="0">
                <a:hlinkClick r:id="rId14"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5" action="ppaction://hlinksldjump"/>
              </a:rPr>
              <a:t>Acknowledgements </a:t>
            </a:r>
            <a:endParaRPr lang="en-GB" sz="10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172131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smtClean="0"/>
              <a:t>The Scottish </a:t>
            </a:r>
            <a:r>
              <a:rPr lang="en-GB" sz="1400" dirty="0"/>
              <a:t>Government was last examined by the UN Committee on the Rights of the Child in 2008, as part of UK reporting. Our UNCRC action plan </a:t>
            </a:r>
            <a:r>
              <a:rPr lang="en-GB" sz="1400" u="sng" dirty="0">
                <a:hlinkClick r:id="rId2"/>
              </a:rPr>
              <a:t>Do the Right Thing</a:t>
            </a:r>
            <a:r>
              <a:rPr lang="en-GB" sz="1400" dirty="0"/>
              <a:t> sets out priority actions to improve children’s rights in 21 areas of work, based on the Committee’s 2008 set of Concluding Observations. A </a:t>
            </a:r>
            <a:r>
              <a:rPr lang="en-GB" sz="1400" u="sng" dirty="0">
                <a:hlinkClick r:id="rId3"/>
              </a:rPr>
              <a:t>progress report</a:t>
            </a:r>
            <a:r>
              <a:rPr lang="en-GB" sz="1400" dirty="0"/>
              <a:t> was published in 2012 and we are due to be next examined in </a:t>
            </a:r>
            <a:r>
              <a:rPr lang="en-GB" sz="1400" dirty="0" smtClean="0"/>
              <a:t>2016.</a:t>
            </a:r>
          </a:p>
          <a:p>
            <a:pPr marL="0" indent="0">
              <a:spcBef>
                <a:spcPts val="0"/>
              </a:spcBef>
              <a:spcAft>
                <a:spcPts val="1200"/>
              </a:spcAft>
              <a:buNone/>
            </a:pPr>
            <a:r>
              <a:rPr lang="en-GB" sz="1400" dirty="0" smtClean="0"/>
              <a:t>Scotland </a:t>
            </a:r>
            <a:r>
              <a:rPr lang="en-GB" sz="1400" dirty="0"/>
              <a:t>created an independent </a:t>
            </a:r>
            <a:r>
              <a:rPr lang="en-GB" sz="1400" u="sng" dirty="0" smtClean="0">
                <a:hlinkClick r:id="rId4"/>
              </a:rPr>
              <a:t>Children and Young People’s Commissioner Scotland (CYPCS</a:t>
            </a:r>
            <a:r>
              <a:rPr lang="en-GB" sz="1400" dirty="0" smtClean="0">
                <a:hlinkClick r:id="rId4"/>
              </a:rPr>
              <a:t>)</a:t>
            </a:r>
            <a:r>
              <a:rPr lang="en-GB" sz="1400" dirty="0" smtClean="0"/>
              <a:t> </a:t>
            </a:r>
            <a:r>
              <a:rPr lang="en-GB" sz="1400" dirty="0"/>
              <a:t>in 2004 - to promote and safeguard the rights of children, with particular emphasis on the UNCRC. Scotland’s current Commissioner is Tam Baillie. New </a:t>
            </a:r>
            <a:r>
              <a:rPr lang="en-GB" sz="1400" dirty="0" smtClean="0"/>
              <a:t>powers</a:t>
            </a:r>
            <a:br>
              <a:rPr lang="en-GB" sz="1400" dirty="0" smtClean="0"/>
            </a:br>
            <a:r>
              <a:rPr lang="en-GB" sz="1400" dirty="0" smtClean="0"/>
              <a:t>of </a:t>
            </a:r>
            <a:r>
              <a:rPr lang="en-GB" sz="1400" dirty="0"/>
              <a:t>investigation into rights issues will be commenced from April </a:t>
            </a:r>
            <a:r>
              <a:rPr lang="en-GB" sz="1400" dirty="0" smtClean="0"/>
              <a:t>2016. Meanwhile </a:t>
            </a:r>
            <a:r>
              <a:rPr lang="en-GB" sz="1400" dirty="0"/>
              <a:t>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64000" y="720000"/>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How are UNCRC rights formally embedded within Scottish Legislation</a:t>
            </a:r>
            <a:r>
              <a:rPr lang="en-GB" sz="1400" b="1" i="1" dirty="0" smtClean="0">
                <a:solidFill>
                  <a:schemeClr val="accent2"/>
                </a:solidFill>
              </a:rPr>
              <a:t>?</a:t>
            </a:r>
            <a:endParaRPr lang="en-GB" sz="1400" dirty="0">
              <a:solidFill>
                <a:schemeClr val="accent2"/>
              </a:solidFill>
            </a:endParaRPr>
          </a:p>
        </p:txBody>
      </p:sp>
      <p:sp>
        <p:nvSpPr>
          <p:cNvPr id="10" name="TextBox 9"/>
          <p:cNvSpPr txBox="1"/>
          <p:nvPr/>
        </p:nvSpPr>
        <p:spPr>
          <a:xfrm>
            <a:off x="6264000" y="3779053"/>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 </a:t>
            </a:r>
            <a:r>
              <a:rPr lang="en-GB" sz="1200" dirty="0" smtClean="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Title 1"/>
          <p:cNvSpPr>
            <a:spLocks noGrp="1"/>
          </p:cNvSpPr>
          <p:nvPr>
            <p:ph type="title"/>
          </p:nvPr>
        </p:nvSpPr>
        <p:spPr>
          <a:xfrm>
            <a:off x="457200" y="274638"/>
            <a:ext cx="8229600" cy="446087"/>
          </a:xfrm>
        </p:spPr>
        <p:txBody>
          <a:bodyPr>
            <a:normAutofit fontScale="90000"/>
          </a:bodyPr>
          <a:lstStyle/>
          <a:p>
            <a:pPr algn="l"/>
            <a:r>
              <a:rPr lang="en-GB" dirty="0">
                <a:solidFill>
                  <a:schemeClr val="accent1">
                    <a:lumMod val="75000"/>
                  </a:schemeClr>
                </a:solidFill>
              </a:rPr>
              <a:t>Introducing children’s rights</a:t>
            </a:r>
            <a:endParaRPr lang="en-GB" dirty="0"/>
          </a:p>
        </p:txBody>
      </p:sp>
      <p:sp>
        <p:nvSpPr>
          <p:cNvPr id="19" name="TextBox 18"/>
          <p:cNvSpPr txBox="1"/>
          <p:nvPr/>
        </p:nvSpPr>
        <p:spPr>
          <a:xfrm>
            <a:off x="79086" y="1206000"/>
            <a:ext cx="2016000" cy="5400000"/>
          </a:xfrm>
          <a:prstGeom prst="rect">
            <a:avLst/>
          </a:prstGeom>
          <a:solidFill>
            <a:schemeClr val="bg2">
              <a:alpha val="50000"/>
            </a:scheme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a:hlinkClick r:id="rId8" action="ppaction://hlinksldjump"/>
              </a:rPr>
              <a:t>Part </a:t>
            </a:r>
            <a:r>
              <a:rPr lang="en-GB" sz="1200" b="1" dirty="0" smtClean="0">
                <a:hlinkClick r:id="rId8" action="ppaction://hlinksldjump"/>
              </a:rPr>
              <a:t>one – Rights</a:t>
            </a:r>
            <a:endParaRPr lang="en-GB" sz="1200" b="1" dirty="0"/>
          </a:p>
          <a:p>
            <a:pPr marL="216000" lvl="1" indent="-171450">
              <a:spcAft>
                <a:spcPts val="300"/>
              </a:spcAft>
              <a:buSzPct val="95000"/>
              <a:buFont typeface="Wingdings" pitchFamily="2" charset="2"/>
              <a:buChar char="§"/>
            </a:pPr>
            <a:r>
              <a:rPr lang="en-GB" sz="1000" dirty="0">
                <a:hlinkClick r:id="rId8" action="ppaction://hlinksldjump"/>
              </a:rPr>
              <a:t>What are human rights?</a:t>
            </a:r>
            <a:endParaRPr lang="en-GB" sz="1000" dirty="0"/>
          </a:p>
          <a:p>
            <a:pPr marL="216000" lvl="1" indent="-171450">
              <a:spcAft>
                <a:spcPts val="300"/>
              </a:spcAft>
              <a:buSzPct val="95000"/>
              <a:buFont typeface="Wingdings" pitchFamily="2" charset="2"/>
              <a:buChar char="§"/>
            </a:pPr>
            <a:r>
              <a:rPr lang="en-GB" sz="1000" dirty="0">
                <a:hlinkClick r:id="rId9" action="ppaction://hlinksldjump"/>
              </a:rPr>
              <a:t>International human </a:t>
            </a:r>
            <a:r>
              <a:rPr lang="en-GB" sz="1000" dirty="0" smtClean="0">
                <a:hlinkClick r:id="rId9" action="ppaction://hlinksldjump"/>
              </a:rPr>
              <a:t>rights</a:t>
            </a:r>
            <a:endParaRPr lang="en-GB" sz="1000" dirty="0"/>
          </a:p>
          <a:p>
            <a:pPr marL="216000" lvl="1" indent="-171450">
              <a:spcAft>
                <a:spcPts val="300"/>
              </a:spcAft>
              <a:buSzPct val="95000"/>
              <a:buFont typeface="Wingdings" pitchFamily="2" charset="2"/>
              <a:buChar char="§"/>
            </a:pPr>
            <a:r>
              <a:rPr lang="en-GB" sz="1000" dirty="0" smtClean="0">
                <a:hlinkClick r:id="rId10" action="ppaction://hlinksldjump"/>
              </a:rPr>
              <a:t>European human rights</a:t>
            </a:r>
            <a:endParaRPr lang="en-GB" sz="1000" dirty="0"/>
          </a:p>
          <a:p>
            <a:pPr marL="216000" lvl="1" indent="-171450">
              <a:spcAft>
                <a:spcPts val="300"/>
              </a:spcAft>
              <a:buSzPct val="95000"/>
              <a:buFont typeface="Wingdings" pitchFamily="2" charset="2"/>
              <a:buChar char="§"/>
            </a:pPr>
            <a:r>
              <a:rPr lang="en-GB" sz="1000" dirty="0">
                <a:hlinkClick r:id="rId11" action="ppaction://hlinksldjump"/>
              </a:rPr>
              <a:t>Human rights in Scotland</a:t>
            </a:r>
            <a:endParaRPr lang="en-GB" sz="1000" dirty="0"/>
          </a:p>
          <a:p>
            <a:pPr marL="216000" lvl="1" indent="-171450">
              <a:spcAft>
                <a:spcPts val="300"/>
              </a:spcAft>
              <a:buSzPct val="95000"/>
              <a:buFont typeface="Wingdings" pitchFamily="2" charset="2"/>
              <a:buChar char="§"/>
            </a:pPr>
            <a:r>
              <a:rPr lang="en-GB" sz="1000" dirty="0" smtClean="0">
                <a:hlinkClick r:id="rId12" action="ppaction://hlinksldjump"/>
              </a:rPr>
              <a:t>How </a:t>
            </a:r>
            <a:r>
              <a:rPr lang="en-GB" sz="1000" dirty="0">
                <a:hlinkClick r:id="rId12" action="ppaction://hlinksldjump"/>
              </a:rPr>
              <a:t>does the UNCRC work?</a:t>
            </a:r>
            <a:endParaRPr lang="en-GB" sz="1000" dirty="0"/>
          </a:p>
          <a:p>
            <a:pPr marL="216000" lvl="1" indent="-171450">
              <a:spcAft>
                <a:spcPts val="300"/>
              </a:spcAft>
              <a:buSzPct val="95000"/>
              <a:buFont typeface="Wingdings" pitchFamily="2" charset="2"/>
              <a:buChar char="§"/>
            </a:pPr>
            <a:r>
              <a:rPr lang="en-GB" sz="1000" dirty="0">
                <a:hlinkClick r:id="rId13" action="ppaction://hlinksldjump"/>
              </a:rPr>
              <a:t>Children’s rights and the Scottish Government</a:t>
            </a:r>
            <a:endParaRPr lang="en-GB" sz="1000" dirty="0"/>
          </a:p>
          <a:p>
            <a:pPr marL="216000" lvl="1" indent="-171450">
              <a:spcAft>
                <a:spcPts val="300"/>
              </a:spcAft>
              <a:buSzPct val="95000"/>
              <a:buFont typeface="Wingdings" pitchFamily="2" charset="2"/>
              <a:buChar char="§"/>
            </a:pPr>
            <a:r>
              <a:rPr lang="en-GB" sz="1000" dirty="0">
                <a:hlinkClick r:id="rId14" action="ppaction://hlinksldjump"/>
              </a:rPr>
              <a:t>The Children and Young People (Scotland) Act </a:t>
            </a:r>
            <a:r>
              <a:rPr lang="en-GB" sz="1000" dirty="0" smtClean="0">
                <a:hlinkClick r:id="rId14" action="ppaction://hlinksldjump"/>
              </a:rPr>
              <a:t>2014</a:t>
            </a:r>
            <a:endParaRPr lang="en-GB" sz="1000" dirty="0" smtClean="0"/>
          </a:p>
          <a:p>
            <a:pPr marL="216000" lvl="1" indent="-171450">
              <a:spcAft>
                <a:spcPts val="300"/>
              </a:spcAft>
              <a:buSzPct val="95000"/>
              <a:buFont typeface="Wingdings" pitchFamily="2" charset="2"/>
              <a:buChar char="§"/>
            </a:pPr>
            <a:r>
              <a:rPr lang="en-GB" sz="1000" dirty="0">
                <a:hlinkClick r:id="rId15" action="ppaction://hlinksldjump"/>
              </a:rPr>
              <a:t>What is the Child Rights and Wellbeing Impact Assessment (CRWIA)?</a:t>
            </a:r>
            <a:endParaRPr lang="en-GB" sz="1000" dirty="0"/>
          </a:p>
          <a:p>
            <a:pPr marL="216000" lvl="1" indent="-171450">
              <a:spcAft>
                <a:spcPts val="300"/>
              </a:spcAft>
              <a:buSzPct val="95000"/>
              <a:buFont typeface="Wingdings" pitchFamily="2" charset="2"/>
              <a:buChar char="§"/>
            </a:pPr>
            <a:r>
              <a:rPr lang="en-GB" sz="1000" dirty="0">
                <a:hlinkClick r:id="rId16" action="ppaction://hlinksldjump"/>
              </a:rPr>
              <a:t>Why do we need CRWIAs</a:t>
            </a:r>
            <a:r>
              <a:rPr lang="en-GB" sz="1000" dirty="0" smtClean="0">
                <a:hlinkClick r:id="rId16" action="ppaction://hlinksldjump"/>
              </a:rPr>
              <a:t>?</a:t>
            </a:r>
            <a:endParaRPr lang="en-GB" sz="1000" dirty="0"/>
          </a:p>
          <a:p>
            <a:pPr marL="216000" lvl="1" indent="-171450">
              <a:spcAft>
                <a:spcPts val="300"/>
              </a:spcAft>
              <a:buSzPct val="95000"/>
              <a:buFont typeface="Wingdings" pitchFamily="2" charset="2"/>
              <a:buChar char="§"/>
            </a:pPr>
            <a:r>
              <a:rPr lang="en-GB" sz="1000" dirty="0">
                <a:hlinkClick r:id="rId17" action="ppaction://hlinksldjump"/>
              </a:rPr>
              <a:t>Involving children and young people in </a:t>
            </a:r>
            <a:r>
              <a:rPr lang="en-GB" sz="1000" dirty="0" err="1">
                <a:hlinkClick r:id="rId17" action="ppaction://hlinksldjump"/>
              </a:rPr>
              <a:t>CYPEIF</a:t>
            </a:r>
            <a:r>
              <a:rPr lang="en-GB" sz="1000" dirty="0">
                <a:hlinkClick r:id="rId17" action="ppaction://hlinksldjump"/>
              </a:rPr>
              <a:t>/ALEC funded </a:t>
            </a:r>
            <a:r>
              <a:rPr lang="en-GB" sz="1000" dirty="0" smtClean="0">
                <a:hlinkClick r:id="rId17" action="ppaction://hlinksldjump"/>
              </a:rPr>
              <a:t>work</a:t>
            </a:r>
            <a:endParaRPr lang="en-GB" sz="1000" dirty="0" smtClean="0"/>
          </a:p>
          <a:p>
            <a:pPr marL="216000" lvl="1" indent="-171450">
              <a:spcAft>
                <a:spcPts val="300"/>
              </a:spcAft>
              <a:buSzPct val="95000"/>
              <a:buFont typeface="Wingdings" pitchFamily="2" charset="2"/>
              <a:buChar char="§"/>
            </a:pPr>
            <a:r>
              <a:rPr lang="en-GB" sz="1000" dirty="0" smtClean="0">
                <a:hlinkClick r:id="rId18" action="ppaction://hlinksldjump"/>
              </a:rPr>
              <a:t>Acknowledgements </a:t>
            </a:r>
            <a:endParaRPr lang="en-GB" sz="10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Tree>
    <p:extLst>
      <p:ext uri="{BB962C8B-B14F-4D97-AF65-F5344CB8AC3E}">
        <p14:creationId xmlns:p14="http://schemas.microsoft.com/office/powerpoint/2010/main" val="71155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3114</Words>
  <Application>Microsoft Office PowerPoint</Application>
  <PresentationFormat>On-screen Show (4:3)</PresentationFormat>
  <Paragraphs>340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Office Theme</vt:lpstr>
      <vt:lpstr>Introducing children’s rights </vt:lpstr>
      <vt:lpstr>Introducing children’s rights</vt:lpstr>
      <vt:lpstr>Introducing children’s rights</vt:lpstr>
      <vt:lpstr> </vt:lpstr>
      <vt:lpstr>Introducing children’s rights</vt:lpstr>
      <vt:lpstr>Introducing children’s rights</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Lesley Fox</cp:lastModifiedBy>
  <cp:revision>30</cp:revision>
  <cp:lastPrinted>2016-12-21T12:54:13Z</cp:lastPrinted>
  <dcterms:created xsi:type="dcterms:W3CDTF">2016-12-21T12:10:29Z</dcterms:created>
  <dcterms:modified xsi:type="dcterms:W3CDTF">2018-03-29T11:38:44Z</dcterms:modified>
</cp:coreProperties>
</file>